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2"/>
  </p:notesMasterIdLst>
  <p:sldIdLst>
    <p:sldId id="445" r:id="rId6"/>
    <p:sldId id="360" r:id="rId7"/>
    <p:sldId id="466" r:id="rId8"/>
    <p:sldId id="447" r:id="rId9"/>
    <p:sldId id="465" r:id="rId10"/>
    <p:sldId id="365" r:id="rId11"/>
    <p:sldId id="282" r:id="rId12"/>
    <p:sldId id="364" r:id="rId13"/>
    <p:sldId id="366" r:id="rId14"/>
    <p:sldId id="322" r:id="rId15"/>
    <p:sldId id="425" r:id="rId16"/>
    <p:sldId id="413" r:id="rId17"/>
    <p:sldId id="464" r:id="rId18"/>
    <p:sldId id="450" r:id="rId19"/>
    <p:sldId id="449" r:id="rId20"/>
    <p:sldId id="460" r:id="rId21"/>
    <p:sldId id="461" r:id="rId22"/>
    <p:sldId id="462" r:id="rId23"/>
    <p:sldId id="311" r:id="rId24"/>
    <p:sldId id="451" r:id="rId25"/>
    <p:sldId id="363" r:id="rId26"/>
    <p:sldId id="452" r:id="rId27"/>
    <p:sldId id="453" r:id="rId28"/>
    <p:sldId id="361" r:id="rId29"/>
    <p:sldId id="352" r:id="rId30"/>
    <p:sldId id="351" r:id="rId31"/>
    <p:sldId id="350" r:id="rId32"/>
    <p:sldId id="454" r:id="rId33"/>
    <p:sldId id="271" r:id="rId34"/>
    <p:sldId id="418" r:id="rId35"/>
    <p:sldId id="272" r:id="rId36"/>
    <p:sldId id="289" r:id="rId37"/>
    <p:sldId id="421" r:id="rId38"/>
    <p:sldId id="290" r:id="rId39"/>
    <p:sldId id="291" r:id="rId40"/>
    <p:sldId id="355" r:id="rId41"/>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9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28724A-202E-B5C5-E346-F5DD28243AF0}" name="Holman, Timothy W CIV USARMY HQDA ASA MRA (USA)" initials="HTWCUHAM(" userId="Holman, Timothy W CIV USARMY HQDA ASA MRA (USA)" providerId="None"/>
  <p188:author id="{A7FE097D-FEB5-8391-CA78-44920198C63F}" name="Tony" initials="T" userId="Tony" providerId="None"/>
  <p188:author id="{3611DA86-9E67-713F-DE78-C1C635A722CF}" name="McClure, Tony CIV USARMY HQDA ASA MRA (USA)" initials="MTCUHAM(" userId="McClure, Tony CIV USARMY HQDA ASA MRA (USA)" providerId="None"/>
  <p188:author id="{CF74F7F5-0D94-3FBE-F5A2-A7794AD38F47}" name="Hanley, Heidi M CIV USARMY HQDA OTJAG (USA)" initials="HHMCUHO(" userId="S-1-5-21-412667653-668731278-4213794525-3085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2" autoAdjust="0"/>
  </p:normalViewPr>
  <p:slideViewPr>
    <p:cSldViewPr>
      <p:cViewPr varScale="1">
        <p:scale>
          <a:sx n="76" d="100"/>
          <a:sy n="76" d="100"/>
        </p:scale>
        <p:origin x="1380" y="84"/>
      </p:cViewPr>
      <p:guideLst>
        <p:guide orient="horz" pos="2160"/>
        <p:guide pos="192"/>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200" d="100"/>
        <a:sy n="200" d="100"/>
      </p:scale>
      <p:origin x="0" y="-9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0791" tIns="45395" rIns="90791" bIns="45395" rtlCol="0"/>
          <a:lstStyle>
            <a:lvl1pPr algn="l">
              <a:defRPr sz="120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idx="1"/>
          </p:nvPr>
        </p:nvSpPr>
        <p:spPr>
          <a:xfrm>
            <a:off x="3935413" y="0"/>
            <a:ext cx="3009900" cy="460375"/>
          </a:xfrm>
          <a:prstGeom prst="rect">
            <a:avLst/>
          </a:prstGeom>
        </p:spPr>
        <p:txBody>
          <a:bodyPr vert="horz" wrap="square" lIns="90791" tIns="45395" rIns="90791" bIns="45395" numCol="1" anchor="t" anchorCtr="0" compatLnSpc="1">
            <a:prstTxWarp prst="textNoShape">
              <a:avLst/>
            </a:prstTxWarp>
          </a:bodyPr>
          <a:lstStyle>
            <a:lvl1pPr algn="r">
              <a:defRPr sz="1200">
                <a:cs typeface="Arial" panose="020B0604020202020204" pitchFamily="34" charset="0"/>
              </a:defRPr>
            </a:lvl1pPr>
          </a:lstStyle>
          <a:p>
            <a:fld id="{5B592482-92A5-4505-AB64-532C6C441662}" type="datetimeFigureOut">
              <a:rPr lang="en-US" altLang="en-US"/>
              <a:pPr/>
              <a:t>5/14/2024</a:t>
            </a:fld>
            <a:endParaRPr lang="en-US" alt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0791" tIns="45395" rIns="90791" bIns="45395" rtlCol="0" anchor="ctr"/>
          <a:lstStyle/>
          <a:p>
            <a:pPr lvl="0"/>
            <a:endParaRPr lang="en-US" noProof="0" dirty="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0791" tIns="45395" rIns="90791" bIns="4539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9900" cy="460375"/>
          </a:xfrm>
          <a:prstGeom prst="rect">
            <a:avLst/>
          </a:prstGeom>
        </p:spPr>
        <p:txBody>
          <a:bodyPr vert="horz" lIns="90791" tIns="45395" rIns="90791" bIns="45395" rtlCol="0" anchor="b"/>
          <a:lstStyle>
            <a:lvl1pPr algn="l">
              <a:defRPr sz="12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wrap="square" lIns="90791" tIns="45395" rIns="90791" bIns="45395" numCol="1" anchor="b" anchorCtr="0" compatLnSpc="1">
            <a:prstTxWarp prst="textNoShape">
              <a:avLst/>
            </a:prstTxWarp>
          </a:bodyPr>
          <a:lstStyle>
            <a:lvl1pPr algn="r">
              <a:defRPr sz="1200">
                <a:cs typeface="Arial" panose="020B0604020202020204" pitchFamily="34" charset="0"/>
              </a:defRPr>
            </a:lvl1pPr>
          </a:lstStyle>
          <a:p>
            <a:fld id="{DE0AA646-571B-4638-88C5-8F622F1E29A5}" type="slidenum">
              <a:rPr lang="en-US" altLang="en-US"/>
              <a:pPr/>
              <a:t>‹#›</a:t>
            </a:fld>
            <a:endParaRPr lang="en-US" altLang="en-US" dirty="0"/>
          </a:p>
        </p:txBody>
      </p:sp>
    </p:spTree>
    <p:extLst>
      <p:ext uri="{BB962C8B-B14F-4D97-AF65-F5344CB8AC3E}">
        <p14:creationId xmlns:p14="http://schemas.microsoft.com/office/powerpoint/2010/main" val="3544623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4AA698F-7373-4AB6-8D86-1C942C2E2B35}"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9C3A436-D118-4E0B-BA6F-12C8502ED230}" type="slidenum">
              <a:rPr lang="en-US" altLang="en-US"/>
              <a:pPr/>
              <a:t>‹#›</a:t>
            </a:fld>
            <a:endParaRPr lang="en-US" altLang="en-US" dirty="0"/>
          </a:p>
        </p:txBody>
      </p:sp>
    </p:spTree>
    <p:extLst>
      <p:ext uri="{BB962C8B-B14F-4D97-AF65-F5344CB8AC3E}">
        <p14:creationId xmlns:p14="http://schemas.microsoft.com/office/powerpoint/2010/main" val="258989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9E10988-6DB5-4428-BC36-FC3D123CABEF}"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07E47C1-5902-4BCD-AC34-0169F8CAD9CA}" type="slidenum">
              <a:rPr lang="en-US" altLang="en-US"/>
              <a:pPr/>
              <a:t>‹#›</a:t>
            </a:fld>
            <a:endParaRPr lang="en-US" altLang="en-US" dirty="0"/>
          </a:p>
        </p:txBody>
      </p:sp>
    </p:spTree>
    <p:extLst>
      <p:ext uri="{BB962C8B-B14F-4D97-AF65-F5344CB8AC3E}">
        <p14:creationId xmlns:p14="http://schemas.microsoft.com/office/powerpoint/2010/main" val="330996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3B07F8-79F0-4A42-9597-1DF61B9C9852}"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D138FDA-092A-4F66-B2B3-BDD3D3ACD960}" type="slidenum">
              <a:rPr lang="en-US" altLang="en-US"/>
              <a:pPr/>
              <a:t>‹#›</a:t>
            </a:fld>
            <a:endParaRPr lang="en-US" altLang="en-US" dirty="0"/>
          </a:p>
        </p:txBody>
      </p:sp>
    </p:spTree>
    <p:extLst>
      <p:ext uri="{BB962C8B-B14F-4D97-AF65-F5344CB8AC3E}">
        <p14:creationId xmlns:p14="http://schemas.microsoft.com/office/powerpoint/2010/main" val="212089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B5D2BB2-A39C-4BF5-84F5-98D7F4933AED}"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9C3A436-D118-4E0B-BA6F-12C8502ED230}" type="slidenum">
              <a:rPr lang="en-US" altLang="en-US"/>
              <a:pPr/>
              <a:t>‹#›</a:t>
            </a:fld>
            <a:endParaRPr lang="en-US" altLang="en-US" dirty="0"/>
          </a:p>
        </p:txBody>
      </p:sp>
    </p:spTree>
    <p:extLst>
      <p:ext uri="{BB962C8B-B14F-4D97-AF65-F5344CB8AC3E}">
        <p14:creationId xmlns:p14="http://schemas.microsoft.com/office/powerpoint/2010/main" val="346943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AC4231-D4EB-459F-8D67-20A2EC84FBBD}"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C54E713-4D30-4F69-9D04-62996E400222}" type="slidenum">
              <a:rPr lang="en-US" altLang="en-US"/>
              <a:pPr/>
              <a:t>‹#›</a:t>
            </a:fld>
            <a:endParaRPr lang="en-US" altLang="en-US" dirty="0"/>
          </a:p>
        </p:txBody>
      </p:sp>
      <p:sp>
        <p:nvSpPr>
          <p:cNvPr id="8" name="TextBox 7">
            <a:extLst>
              <a:ext uri="{FF2B5EF4-FFF2-40B4-BE49-F238E27FC236}">
                <a16:creationId xmlns:a16="http://schemas.microsoft.com/office/drawing/2014/main" id="{1E6792B3-8106-4370-BA59-5BD38D6C9662}"/>
              </a:ext>
            </a:extLst>
          </p:cNvPr>
          <p:cNvSpPr txBox="1"/>
          <p:nvPr userDrawn="1"/>
        </p:nvSpPr>
        <p:spPr>
          <a:xfrm>
            <a:off x="4349824" y="-65718"/>
            <a:ext cx="444352" cy="307777"/>
          </a:xfrm>
          <a:prstGeom prst="rect">
            <a:avLst/>
          </a:prstGeom>
          <a:noFill/>
        </p:spPr>
        <p:txBody>
          <a:bodyPr wrap="none" rtlCol="0">
            <a:spAutoFit/>
          </a:bodyPr>
          <a:lstStyle/>
          <a:p>
            <a:r>
              <a:rPr lang="en-US" sz="1400" b="1" dirty="0">
                <a:latin typeface="+mj-lt"/>
              </a:rPr>
              <a:t>CUI</a:t>
            </a:r>
          </a:p>
        </p:txBody>
      </p:sp>
      <p:sp>
        <p:nvSpPr>
          <p:cNvPr id="10" name="TextBox 9">
            <a:extLst>
              <a:ext uri="{FF2B5EF4-FFF2-40B4-BE49-F238E27FC236}">
                <a16:creationId xmlns:a16="http://schemas.microsoft.com/office/drawing/2014/main" id="{A057EB6D-9E67-6249-7859-1EFBA5F8A53D}"/>
              </a:ext>
            </a:extLst>
          </p:cNvPr>
          <p:cNvSpPr txBox="1"/>
          <p:nvPr userDrawn="1"/>
        </p:nvSpPr>
        <p:spPr>
          <a:xfrm>
            <a:off x="4356248" y="6620423"/>
            <a:ext cx="444352" cy="307777"/>
          </a:xfrm>
          <a:prstGeom prst="rect">
            <a:avLst/>
          </a:prstGeom>
          <a:noFill/>
        </p:spPr>
        <p:txBody>
          <a:bodyPr wrap="none" rtlCol="0">
            <a:spAutoFit/>
          </a:bodyPr>
          <a:lstStyle/>
          <a:p>
            <a:r>
              <a:rPr lang="en-US" sz="1400" b="1" dirty="0">
                <a:latin typeface="+mj-lt"/>
              </a:rPr>
              <a:t>CUI</a:t>
            </a:r>
          </a:p>
        </p:txBody>
      </p:sp>
    </p:spTree>
    <p:extLst>
      <p:ext uri="{BB962C8B-B14F-4D97-AF65-F5344CB8AC3E}">
        <p14:creationId xmlns:p14="http://schemas.microsoft.com/office/powerpoint/2010/main" val="69624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13358C5-C87C-4ABD-B426-91E2FCC0D8FE}"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312A068-1957-41F9-91C8-F49CBC765EFA}" type="slidenum">
              <a:rPr lang="en-US" altLang="en-US"/>
              <a:pPr/>
              <a:t>‹#›</a:t>
            </a:fld>
            <a:endParaRPr lang="en-US" altLang="en-US" dirty="0"/>
          </a:p>
        </p:txBody>
      </p:sp>
    </p:spTree>
    <p:extLst>
      <p:ext uri="{BB962C8B-B14F-4D97-AF65-F5344CB8AC3E}">
        <p14:creationId xmlns:p14="http://schemas.microsoft.com/office/powerpoint/2010/main" val="4053550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B4D2728-A67D-48FB-8316-C6131EE935AE}"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0D292AE-F5DD-40E3-84BF-1561DDF61F0F}" type="slidenum">
              <a:rPr lang="en-US" altLang="en-US"/>
              <a:pPr/>
              <a:t>‹#›</a:t>
            </a:fld>
            <a:endParaRPr lang="en-US" altLang="en-US" dirty="0"/>
          </a:p>
        </p:txBody>
      </p:sp>
    </p:spTree>
    <p:extLst>
      <p:ext uri="{BB962C8B-B14F-4D97-AF65-F5344CB8AC3E}">
        <p14:creationId xmlns:p14="http://schemas.microsoft.com/office/powerpoint/2010/main" val="2433831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079B721-CE35-48A9-B821-C063149DDC47}" type="datetime1">
              <a:rPr lang="en-US" altLang="en-US" smtClean="0"/>
              <a:t>5/14/2024</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279FE960-D72C-490A-84FA-FBEED4F65E2E}" type="slidenum">
              <a:rPr lang="en-US" altLang="en-US"/>
              <a:pPr/>
              <a:t>‹#›</a:t>
            </a:fld>
            <a:endParaRPr lang="en-US" altLang="en-US" dirty="0"/>
          </a:p>
        </p:txBody>
      </p:sp>
    </p:spTree>
    <p:extLst>
      <p:ext uri="{BB962C8B-B14F-4D97-AF65-F5344CB8AC3E}">
        <p14:creationId xmlns:p14="http://schemas.microsoft.com/office/powerpoint/2010/main" val="4045727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A9729A-0A83-45A3-9731-8AE0885B92F8}" type="datetime1">
              <a:rPr lang="en-US" altLang="en-US" smtClean="0"/>
              <a:t>5/14/2024</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0F2E5C42-B565-4BC2-94E6-232725864E7B}" type="slidenum">
              <a:rPr lang="en-US" altLang="en-US"/>
              <a:pPr/>
              <a:t>‹#›</a:t>
            </a:fld>
            <a:endParaRPr lang="en-US" altLang="en-US" dirty="0"/>
          </a:p>
        </p:txBody>
      </p:sp>
    </p:spTree>
    <p:extLst>
      <p:ext uri="{BB962C8B-B14F-4D97-AF65-F5344CB8AC3E}">
        <p14:creationId xmlns:p14="http://schemas.microsoft.com/office/powerpoint/2010/main" val="151996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788CE11-0C4E-42AB-9E45-E0E0C466B47A}" type="datetime1">
              <a:rPr lang="en-US" altLang="en-US" smtClean="0"/>
              <a:t>5/14/2024</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4ECFD05-F9EE-4041-A36E-861F756D52B5}" type="slidenum">
              <a:rPr lang="en-US" altLang="en-US"/>
              <a:pPr/>
              <a:t>‹#›</a:t>
            </a:fld>
            <a:endParaRPr lang="en-US" altLang="en-US" dirty="0"/>
          </a:p>
        </p:txBody>
      </p:sp>
    </p:spTree>
    <p:extLst>
      <p:ext uri="{BB962C8B-B14F-4D97-AF65-F5344CB8AC3E}">
        <p14:creationId xmlns:p14="http://schemas.microsoft.com/office/powerpoint/2010/main" val="150705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0892B2E-45BB-4C42-91AF-1EAB512B6588}"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C19A2B6-FA1D-4F87-AD1E-72BFD18D0218}" type="slidenum">
              <a:rPr lang="en-US" altLang="en-US"/>
              <a:pPr/>
              <a:t>‹#›</a:t>
            </a:fld>
            <a:endParaRPr lang="en-US" altLang="en-US" dirty="0"/>
          </a:p>
        </p:txBody>
      </p:sp>
    </p:spTree>
    <p:extLst>
      <p:ext uri="{BB962C8B-B14F-4D97-AF65-F5344CB8AC3E}">
        <p14:creationId xmlns:p14="http://schemas.microsoft.com/office/powerpoint/2010/main" val="87218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5EB591-E385-4190-919A-1F8C03210ECA}"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C54E713-4D30-4F69-9D04-62996E400222}" type="slidenum">
              <a:rPr lang="en-US" altLang="en-US"/>
              <a:pPr/>
              <a:t>‹#›</a:t>
            </a:fld>
            <a:endParaRPr lang="en-US" altLang="en-US" dirty="0"/>
          </a:p>
        </p:txBody>
      </p:sp>
    </p:spTree>
    <p:extLst>
      <p:ext uri="{BB962C8B-B14F-4D97-AF65-F5344CB8AC3E}">
        <p14:creationId xmlns:p14="http://schemas.microsoft.com/office/powerpoint/2010/main" val="243122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F1D7954-70C9-4CD1-80DC-A6EB44EF54E5}"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F121DC4-0DD8-4B83-9A2A-701390DA83A0}" type="slidenum">
              <a:rPr lang="en-US" altLang="en-US"/>
              <a:pPr/>
              <a:t>‹#›</a:t>
            </a:fld>
            <a:endParaRPr lang="en-US" altLang="en-US" dirty="0"/>
          </a:p>
        </p:txBody>
      </p:sp>
    </p:spTree>
    <p:extLst>
      <p:ext uri="{BB962C8B-B14F-4D97-AF65-F5344CB8AC3E}">
        <p14:creationId xmlns:p14="http://schemas.microsoft.com/office/powerpoint/2010/main" val="83573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0BAAF69-DEED-42DC-8E18-264BAF626752}"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07E47C1-5902-4BCD-AC34-0169F8CAD9CA}" type="slidenum">
              <a:rPr lang="en-US" altLang="en-US"/>
              <a:pPr/>
              <a:t>‹#›</a:t>
            </a:fld>
            <a:endParaRPr lang="en-US" altLang="en-US" dirty="0"/>
          </a:p>
        </p:txBody>
      </p:sp>
    </p:spTree>
    <p:extLst>
      <p:ext uri="{BB962C8B-B14F-4D97-AF65-F5344CB8AC3E}">
        <p14:creationId xmlns:p14="http://schemas.microsoft.com/office/powerpoint/2010/main" val="407328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9E4A21A-F929-4407-ACA0-57A36FEFCD9C}"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D138FDA-092A-4F66-B2B3-BDD3D3ACD960}" type="slidenum">
              <a:rPr lang="en-US" altLang="en-US"/>
              <a:pPr/>
              <a:t>‹#›</a:t>
            </a:fld>
            <a:endParaRPr lang="en-US" altLang="en-US" dirty="0"/>
          </a:p>
        </p:txBody>
      </p:sp>
    </p:spTree>
    <p:extLst>
      <p:ext uri="{BB962C8B-B14F-4D97-AF65-F5344CB8AC3E}">
        <p14:creationId xmlns:p14="http://schemas.microsoft.com/office/powerpoint/2010/main" val="148282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E03FF96-034C-43E0-AA19-F89402A1C431}" type="datetime1">
              <a:rPr lang="en-US" altLang="en-US" smtClean="0"/>
              <a:t>5/14/2024</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312A068-1957-41F9-91C8-F49CBC765EFA}" type="slidenum">
              <a:rPr lang="en-US" altLang="en-US"/>
              <a:pPr/>
              <a:t>‹#›</a:t>
            </a:fld>
            <a:endParaRPr lang="en-US" altLang="en-US" dirty="0"/>
          </a:p>
        </p:txBody>
      </p:sp>
    </p:spTree>
    <p:extLst>
      <p:ext uri="{BB962C8B-B14F-4D97-AF65-F5344CB8AC3E}">
        <p14:creationId xmlns:p14="http://schemas.microsoft.com/office/powerpoint/2010/main" val="132373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A00BACE-BA2A-4535-AEAE-C7C0AD555F98}"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0D292AE-F5DD-40E3-84BF-1561DDF61F0F}" type="slidenum">
              <a:rPr lang="en-US" altLang="en-US"/>
              <a:pPr/>
              <a:t>‹#›</a:t>
            </a:fld>
            <a:endParaRPr lang="en-US" altLang="en-US" dirty="0"/>
          </a:p>
        </p:txBody>
      </p:sp>
    </p:spTree>
    <p:extLst>
      <p:ext uri="{BB962C8B-B14F-4D97-AF65-F5344CB8AC3E}">
        <p14:creationId xmlns:p14="http://schemas.microsoft.com/office/powerpoint/2010/main" val="3332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935861A4-FFCA-4337-8615-B06DD37CF30E}" type="datetime1">
              <a:rPr lang="en-US" altLang="en-US" smtClean="0"/>
              <a:t>5/14/2024</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279FE960-D72C-490A-84FA-FBEED4F65E2E}" type="slidenum">
              <a:rPr lang="en-US" altLang="en-US"/>
              <a:pPr/>
              <a:t>‹#›</a:t>
            </a:fld>
            <a:endParaRPr lang="en-US" altLang="en-US" dirty="0"/>
          </a:p>
        </p:txBody>
      </p:sp>
    </p:spTree>
    <p:extLst>
      <p:ext uri="{BB962C8B-B14F-4D97-AF65-F5344CB8AC3E}">
        <p14:creationId xmlns:p14="http://schemas.microsoft.com/office/powerpoint/2010/main" val="55383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47343BA-E0A4-4C88-8A60-B8A72FF3134D}" type="datetime1">
              <a:rPr lang="en-US" altLang="en-US" smtClean="0"/>
              <a:t>5/14/2024</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0F2E5C42-B565-4BC2-94E6-232725864E7B}" type="slidenum">
              <a:rPr lang="en-US" altLang="en-US"/>
              <a:pPr/>
              <a:t>‹#›</a:t>
            </a:fld>
            <a:endParaRPr lang="en-US" altLang="en-US" dirty="0"/>
          </a:p>
        </p:txBody>
      </p:sp>
    </p:spTree>
    <p:extLst>
      <p:ext uri="{BB962C8B-B14F-4D97-AF65-F5344CB8AC3E}">
        <p14:creationId xmlns:p14="http://schemas.microsoft.com/office/powerpoint/2010/main" val="11429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F10CCE8-6CB1-4EE4-B77B-0E316AA409ED}" type="datetime1">
              <a:rPr lang="en-US" altLang="en-US" smtClean="0"/>
              <a:t>5/14/2024</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4ECFD05-F9EE-4041-A36E-861F756D52B5}" type="slidenum">
              <a:rPr lang="en-US" altLang="en-US"/>
              <a:pPr/>
              <a:t>‹#›</a:t>
            </a:fld>
            <a:endParaRPr lang="en-US" altLang="en-US" dirty="0"/>
          </a:p>
        </p:txBody>
      </p:sp>
    </p:spTree>
    <p:extLst>
      <p:ext uri="{BB962C8B-B14F-4D97-AF65-F5344CB8AC3E}">
        <p14:creationId xmlns:p14="http://schemas.microsoft.com/office/powerpoint/2010/main" val="197957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496E30C-EAC3-42EF-A67D-D5E7569D28B7}"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C19A2B6-FA1D-4F87-AD1E-72BFD18D0218}" type="slidenum">
              <a:rPr lang="en-US" altLang="en-US"/>
              <a:pPr/>
              <a:t>‹#›</a:t>
            </a:fld>
            <a:endParaRPr lang="en-US" altLang="en-US" dirty="0"/>
          </a:p>
        </p:txBody>
      </p:sp>
    </p:spTree>
    <p:extLst>
      <p:ext uri="{BB962C8B-B14F-4D97-AF65-F5344CB8AC3E}">
        <p14:creationId xmlns:p14="http://schemas.microsoft.com/office/powerpoint/2010/main" val="356426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C5A48A2-A4BA-4F3E-89BA-EB943F90D6EB}" type="datetime1">
              <a:rPr lang="en-US" altLang="en-US" smtClean="0"/>
              <a:t>5/14/2024</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F121DC4-0DD8-4B83-9A2A-701390DA83A0}" type="slidenum">
              <a:rPr lang="en-US" altLang="en-US"/>
              <a:pPr/>
              <a:t>‹#›</a:t>
            </a:fld>
            <a:endParaRPr lang="en-US" altLang="en-US" dirty="0"/>
          </a:p>
        </p:txBody>
      </p:sp>
    </p:spTree>
    <p:extLst>
      <p:ext uri="{BB962C8B-B14F-4D97-AF65-F5344CB8AC3E}">
        <p14:creationId xmlns:p14="http://schemas.microsoft.com/office/powerpoint/2010/main" val="163729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B96547D2-2061-4DF7-A8F1-8572739A71B7}" type="datetime1">
              <a:rPr lang="en-US" altLang="en-US" smtClean="0"/>
              <a:t>5/14/2024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2D4C1109-F8C9-4B5E-828F-803173AC1B06}" type="slidenum">
              <a:rPr lang="en-US" altLang="en-US"/>
              <a:pPr/>
              <a:t>‹#›</a:t>
            </a:fld>
            <a:endParaRPr lang="en-US" altLang="en-US" dirty="0"/>
          </a:p>
        </p:txBody>
      </p:sp>
      <p:sp>
        <p:nvSpPr>
          <p:cNvPr id="7" name="Rectangle 6"/>
          <p:cNvSpPr/>
          <p:nvPr userDrawn="1"/>
        </p:nvSpPr>
        <p:spPr>
          <a:xfrm>
            <a:off x="0" y="6400800"/>
            <a:ext cx="9144000" cy="457200"/>
          </a:xfrm>
          <a:prstGeom prst="rect">
            <a:avLst/>
          </a:prstGeom>
          <a:solidFill>
            <a:schemeClr val="accent3">
              <a:lumMod val="40000"/>
              <a:lumOff val="60000"/>
            </a:schemeClr>
          </a:solidFill>
          <a:effectLst>
            <a:innerShdw blurRad="63500" dist="50800" dir="81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0" name="Rectangle 9"/>
          <p:cNvSpPr/>
          <p:nvPr userDrawn="1"/>
        </p:nvSpPr>
        <p:spPr>
          <a:xfrm>
            <a:off x="0" y="0"/>
            <a:ext cx="9144000" cy="457200"/>
          </a:xfrm>
          <a:prstGeom prst="rect">
            <a:avLst/>
          </a:prstGeom>
          <a:solidFill>
            <a:schemeClr val="accent3">
              <a:lumMod val="40000"/>
              <a:lumOff val="60000"/>
            </a:schemeClr>
          </a:solidFill>
          <a:effectLst>
            <a:innerShdw blurRad="63500" dist="50800" dir="81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pic>
        <p:nvPicPr>
          <p:cNvPr id="1038" name="Picture 6" descr="Army Seal - Color.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76200"/>
            <a:ext cx="777875" cy="77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7603F0-B062-2067-5D3A-66DAE743AC23}"/>
              </a:ext>
            </a:extLst>
          </p:cNvPr>
          <p:cNvSpPr txBox="1"/>
          <p:nvPr userDrawn="1"/>
        </p:nvSpPr>
        <p:spPr>
          <a:xfrm>
            <a:off x="4349824" y="-45840"/>
            <a:ext cx="444352" cy="307777"/>
          </a:xfrm>
          <a:prstGeom prst="rect">
            <a:avLst/>
          </a:prstGeom>
          <a:noFill/>
        </p:spPr>
        <p:txBody>
          <a:bodyPr wrap="none" rtlCol="0">
            <a:spAutoFit/>
          </a:bodyPr>
          <a:lstStyle/>
          <a:p>
            <a:r>
              <a:rPr lang="en-US" sz="1400" b="1" dirty="0">
                <a:latin typeface="+mj-lt"/>
              </a:rPr>
              <a:t>CUI</a:t>
            </a:r>
          </a:p>
        </p:txBody>
      </p:sp>
      <p:sp>
        <p:nvSpPr>
          <p:cNvPr id="3" name="TextBox 2">
            <a:extLst>
              <a:ext uri="{FF2B5EF4-FFF2-40B4-BE49-F238E27FC236}">
                <a16:creationId xmlns:a16="http://schemas.microsoft.com/office/drawing/2014/main" id="{398D0E1C-4249-9070-90C7-10D6E2772711}"/>
              </a:ext>
            </a:extLst>
          </p:cNvPr>
          <p:cNvSpPr txBox="1"/>
          <p:nvPr userDrawn="1"/>
        </p:nvSpPr>
        <p:spPr>
          <a:xfrm>
            <a:off x="4356248" y="6600545"/>
            <a:ext cx="444352" cy="307777"/>
          </a:xfrm>
          <a:prstGeom prst="rect">
            <a:avLst/>
          </a:prstGeom>
          <a:noFill/>
        </p:spPr>
        <p:txBody>
          <a:bodyPr wrap="none" rtlCol="0">
            <a:spAutoFit/>
          </a:bodyPr>
          <a:lstStyle/>
          <a:p>
            <a:r>
              <a:rPr lang="en-US" sz="1400" b="1" dirty="0">
                <a:latin typeface="+mj-lt"/>
              </a:rPr>
              <a:t>CUI</a:t>
            </a:r>
          </a:p>
        </p:txBody>
      </p:sp>
      <p:pic>
        <p:nvPicPr>
          <p:cNvPr id="8" name="Picture 21">
            <a:extLst>
              <a:ext uri="{FF2B5EF4-FFF2-40B4-BE49-F238E27FC236}">
                <a16:creationId xmlns:a16="http://schemas.microsoft.com/office/drawing/2014/main" id="{105C3747-8B33-3D62-BEAD-7D3813857FD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p:blipFill>
        <p:spPr bwMode="auto">
          <a:xfrm>
            <a:off x="8558494" y="5657850"/>
            <a:ext cx="566456" cy="7078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52F47C50-D889-4823-8A44-E7C1F62AFC49}" type="datetime1">
              <a:rPr lang="en-US" altLang="en-US" smtClean="0"/>
              <a:t>5/14/2024</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2D4C1109-F8C9-4B5E-828F-803173AC1B06}" type="slidenum">
              <a:rPr lang="en-US" altLang="en-US"/>
              <a:pPr/>
              <a:t>‹#›</a:t>
            </a:fld>
            <a:endParaRPr lang="en-US" altLang="en-US" dirty="0"/>
          </a:p>
        </p:txBody>
      </p:sp>
      <p:sp>
        <p:nvSpPr>
          <p:cNvPr id="7" name="Rectangle 6"/>
          <p:cNvSpPr/>
          <p:nvPr userDrawn="1"/>
        </p:nvSpPr>
        <p:spPr>
          <a:xfrm>
            <a:off x="0" y="6400800"/>
            <a:ext cx="9144000" cy="457200"/>
          </a:xfrm>
          <a:prstGeom prst="rect">
            <a:avLst/>
          </a:prstGeom>
          <a:solidFill>
            <a:schemeClr val="accent3">
              <a:lumMod val="40000"/>
              <a:lumOff val="60000"/>
            </a:schemeClr>
          </a:solidFill>
          <a:effectLst>
            <a:innerShdw blurRad="63500" dist="50800" dir="81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0" name="Rectangle 9"/>
          <p:cNvSpPr/>
          <p:nvPr userDrawn="1"/>
        </p:nvSpPr>
        <p:spPr>
          <a:xfrm>
            <a:off x="0" y="0"/>
            <a:ext cx="9144000" cy="457200"/>
          </a:xfrm>
          <a:prstGeom prst="rect">
            <a:avLst/>
          </a:prstGeom>
          <a:solidFill>
            <a:schemeClr val="accent3">
              <a:lumMod val="40000"/>
              <a:lumOff val="60000"/>
            </a:schemeClr>
          </a:solidFill>
          <a:effectLst>
            <a:innerShdw blurRad="63500" dist="50800" dir="81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pic>
        <p:nvPicPr>
          <p:cNvPr id="1038" name="Picture 6" descr="Army Seal - Color.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76200"/>
            <a:ext cx="777875" cy="77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1">
            <a:extLst>
              <a:ext uri="{FF2B5EF4-FFF2-40B4-BE49-F238E27FC236}">
                <a16:creationId xmlns:a16="http://schemas.microsoft.com/office/drawing/2014/main" id="{9B7741C9-E129-4D4B-BC7E-7FFCE3544BD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p:blipFill>
        <p:spPr bwMode="auto">
          <a:xfrm>
            <a:off x="8558494" y="5657850"/>
            <a:ext cx="566456" cy="707876"/>
          </a:xfrm>
          <a:prstGeom prst="rect">
            <a:avLst/>
          </a:prstGeom>
          <a:noFill/>
          <a:ln w="9525">
            <a:noFill/>
            <a:miter lim="800000"/>
            <a:headEnd/>
            <a:tailEnd/>
          </a:ln>
        </p:spPr>
      </p:pic>
    </p:spTree>
    <p:extLst>
      <p:ext uri="{BB962C8B-B14F-4D97-AF65-F5344CB8AC3E}">
        <p14:creationId xmlns:p14="http://schemas.microsoft.com/office/powerpoint/2010/main" val="2729203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askjan.org/" TargetMode="External"/><Relationship Id="rId3" Type="http://schemas.openxmlformats.org/officeDocument/2006/relationships/image" Target="../media/image6.svg"/><Relationship Id="rId7" Type="http://schemas.openxmlformats.org/officeDocument/2006/relationships/hyperlink" Target="https://www.eeoc.gov/laws/guidance/what-you-should-know-workplace-religious-accommodation"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www.eeoc.gov/laws/guidance/questions-answers-federal-agencies-obligation-provide-personal-assistance-services" TargetMode="External"/><Relationship Id="rId5" Type="http://schemas.openxmlformats.org/officeDocument/2006/relationships/hyperlink" Target="https://www.eeoc.gov/laws/guidance/enforcement-guidance-reasonable-accommodation-and-undue-hardship-under-ada" TargetMode="External"/><Relationship Id="rId4" Type="http://schemas.openxmlformats.org/officeDocument/2006/relationships/hyperlink" Target="https://www.army.mil/armyequityandinclusion#org-civilian-equal-employment-opportunity" TargetMode="External"/><Relationship Id="rId9" Type="http://schemas.openxmlformats.org/officeDocument/2006/relationships/hyperlink" Target="https://cap.mi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sc.gov/Services/Pages/PPP-WhoCanFile.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osc.gov/"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mspb.gov/"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mailto:usarmy.pentagon.hqda-asa-mra.mbx.EEOPP-helpdesk@army.mi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gsa.gov/portal/content/101344Pub.L%20107-174"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pm.gov/equal-employment-opportunity/no-fear-act/#url=Notice"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eeoc.gov/discrimination-typ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eeoc.gov/publications/federal-eeo-complaint-processing-procedur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219200" y="1143000"/>
            <a:ext cx="6743700" cy="4419600"/>
          </a:xfrm>
        </p:spPr>
        <p:txBody>
          <a:bodyPr/>
          <a:lstStyle/>
          <a:p>
            <a:pPr eaLnBrk="1" hangingPunct="1"/>
            <a:r>
              <a:rPr lang="en-US" altLang="en-US" sz="2800" b="1" dirty="0">
                <a:latin typeface="Arial" panose="020B0604020202020204" pitchFamily="34" charset="0"/>
                <a:cs typeface="Arial" panose="020B0604020202020204" pitchFamily="34" charset="0"/>
              </a:rPr>
              <a:t>Army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Equal Employment Opportunity (EEO),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Anti-Harassment (AH),</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and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Notification and Federal Employee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Anti-Discrimination and Retaliation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(No FEAR) Act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Training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for Supervisors</a:t>
            </a:r>
            <a:br>
              <a:rPr lang="en-US" altLang="en-US" sz="2800" b="1" dirty="0">
                <a:latin typeface="Arial" panose="020B0604020202020204" pitchFamily="34" charset="0"/>
                <a:cs typeface="Arial" panose="020B0604020202020204" pitchFamily="34" charset="0"/>
              </a:rPr>
            </a:br>
            <a:endParaRPr lang="en-US" altLang="en-US" sz="28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F026027-EAC4-94DD-5F3C-D44431FBF8F5}"/>
              </a:ext>
            </a:extLst>
          </p:cNvPr>
          <p:cNvSpPr>
            <a:spLocks noGrp="1"/>
          </p:cNvSpPr>
          <p:nvPr>
            <p:ph type="sldNum" sz="quarter" idx="12"/>
          </p:nvPr>
        </p:nvSpPr>
        <p:spPr/>
        <p:txBody>
          <a:bodyPr/>
          <a:lstStyle/>
          <a:p>
            <a:fld id="{9C54E713-4D30-4F69-9D04-62996E400222}"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76200"/>
            <a:ext cx="8229600" cy="661674"/>
          </a:xfrm>
        </p:spPr>
        <p:txBody>
          <a:bodyPr/>
          <a:lstStyle/>
          <a:p>
            <a:pPr eaLnBrk="1" hangingPunct="1"/>
            <a:r>
              <a:rPr lang="en-US" altLang="en-US" sz="2000" b="1" dirty="0">
                <a:latin typeface="Arial" panose="020B0604020202020204" pitchFamily="34" charset="0"/>
                <a:cs typeface="Arial" panose="020B0604020202020204" pitchFamily="34" charset="0"/>
              </a:rPr>
              <a:t> </a:t>
            </a:r>
            <a:r>
              <a:rPr lang="en-US" altLang="en-US" sz="2000" b="1" u="sng" dirty="0">
                <a:latin typeface="Arial" panose="020B0604020202020204" pitchFamily="34" charset="0"/>
                <a:cs typeface="Arial" panose="020B0604020202020204" pitchFamily="34" charset="0"/>
              </a:rPr>
              <a:t>EEO Complaint Process</a:t>
            </a:r>
          </a:p>
        </p:txBody>
      </p:sp>
      <p:sp>
        <p:nvSpPr>
          <p:cNvPr id="7" name="object 21">
            <a:extLst>
              <a:ext uri="{FF2B5EF4-FFF2-40B4-BE49-F238E27FC236}">
                <a16:creationId xmlns:a16="http://schemas.microsoft.com/office/drawing/2014/main" id="{7DD8AC93-6980-4DD7-979D-1AE60E2CD89F}"/>
              </a:ext>
            </a:extLst>
          </p:cNvPr>
          <p:cNvSpPr txBox="1"/>
          <p:nvPr/>
        </p:nvSpPr>
        <p:spPr>
          <a:xfrm>
            <a:off x="76200" y="914401"/>
            <a:ext cx="4133944" cy="5003742"/>
          </a:xfrm>
          <a:prstGeom prst="rect">
            <a:avLst/>
          </a:prstGeom>
        </p:spPr>
        <p:txBody>
          <a:bodyPr vert="horz" wrap="square" lIns="0" tIns="12700" rIns="0" bIns="0" rtlCol="0">
            <a:spAutoFit/>
          </a:bodyPr>
          <a:lstStyle>
            <a:defPPr>
              <a:defRPr kern="0"/>
            </a:defPPr>
          </a:lstStyle>
          <a:p>
            <a:pPr marL="298450" marR="159385" indent="-285750">
              <a:lnSpc>
                <a:spcPct val="118800"/>
              </a:lnSpc>
              <a:spcBef>
                <a:spcPts val="100"/>
              </a:spcBef>
              <a:buFont typeface="Wingdings" panose="05000000000000000000" pitchFamily="2" charset="2"/>
              <a:buChar char="q"/>
            </a:pP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Process</a:t>
            </a:r>
            <a:r>
              <a:rPr sz="1300" spc="-5" dirty="0">
                <a:cs typeface="Arial" panose="020B0604020202020204" pitchFamily="34" charset="0"/>
              </a:rPr>
              <a:t> </a:t>
            </a:r>
            <a:r>
              <a:rPr sz="1300" dirty="0">
                <a:cs typeface="Arial" panose="020B0604020202020204" pitchFamily="34" charset="0"/>
              </a:rPr>
              <a:t>was</a:t>
            </a:r>
            <a:r>
              <a:rPr sz="1300" spc="-5" dirty="0">
                <a:cs typeface="Arial" panose="020B0604020202020204" pitchFamily="34" charset="0"/>
              </a:rPr>
              <a:t> </a:t>
            </a:r>
            <a:r>
              <a:rPr sz="1300" dirty="0">
                <a:cs typeface="Arial" panose="020B0604020202020204" pitchFamily="34" charset="0"/>
              </a:rPr>
              <a:t>created</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spc="-10" dirty="0">
                <a:cs typeface="Arial" panose="020B0604020202020204" pitchFamily="34" charset="0"/>
              </a:rPr>
              <a:t>determine </a:t>
            </a:r>
            <a:r>
              <a:rPr sz="1300" dirty="0">
                <a:cs typeface="Arial" panose="020B0604020202020204" pitchFamily="34" charset="0"/>
              </a:rPr>
              <a:t>whether</a:t>
            </a:r>
            <a:r>
              <a:rPr sz="1300" spc="-5" dirty="0">
                <a:cs typeface="Arial" panose="020B0604020202020204" pitchFamily="34" charset="0"/>
              </a:rPr>
              <a:t> </a:t>
            </a:r>
            <a:r>
              <a:rPr sz="1300" dirty="0">
                <a:cs typeface="Arial" panose="020B0604020202020204" pitchFamily="34" charset="0"/>
              </a:rPr>
              <a:t>an</a:t>
            </a:r>
            <a:r>
              <a:rPr sz="1300" spc="-5" dirty="0">
                <a:cs typeface="Arial" panose="020B0604020202020204" pitchFamily="34" charset="0"/>
              </a:rPr>
              <a:t> </a:t>
            </a:r>
            <a:r>
              <a:rPr sz="1300" dirty="0">
                <a:cs typeface="Arial" panose="020B0604020202020204" pitchFamily="34" charset="0"/>
              </a:rPr>
              <a:t>alleged</a:t>
            </a:r>
            <a:r>
              <a:rPr sz="1300" spc="-5" dirty="0">
                <a:cs typeface="Arial" panose="020B0604020202020204" pitchFamily="34" charset="0"/>
              </a:rPr>
              <a:t> </a:t>
            </a:r>
            <a:r>
              <a:rPr sz="1300" dirty="0">
                <a:cs typeface="Arial" panose="020B0604020202020204" pitchFamily="34" charset="0"/>
              </a:rPr>
              <a:t>act</a:t>
            </a:r>
            <a:r>
              <a:rPr lang="en-US" sz="1300" dirty="0">
                <a:cs typeface="Arial" panose="020B0604020202020204" pitchFamily="34" charset="0"/>
              </a:rPr>
              <a:t>(s)</a:t>
            </a:r>
            <a:r>
              <a:rPr sz="1300" spc="-5" dirty="0">
                <a:cs typeface="Arial" panose="020B0604020202020204" pitchFamily="34" charset="0"/>
              </a:rPr>
              <a:t> </a:t>
            </a:r>
            <a:r>
              <a:rPr sz="1300" dirty="0">
                <a:cs typeface="Arial" panose="020B0604020202020204" pitchFamily="34" charset="0"/>
              </a:rPr>
              <a:t>of</a:t>
            </a:r>
            <a:r>
              <a:rPr sz="1300" spc="-5" dirty="0">
                <a:cs typeface="Arial" panose="020B0604020202020204" pitchFamily="34" charset="0"/>
              </a:rPr>
              <a:t> </a:t>
            </a:r>
            <a:r>
              <a:rPr sz="1300" dirty="0">
                <a:cs typeface="Arial" panose="020B0604020202020204" pitchFamily="34" charset="0"/>
              </a:rPr>
              <a:t>discrimination</a:t>
            </a:r>
            <a:r>
              <a:rPr sz="1300" spc="-5" dirty="0">
                <a:cs typeface="Arial" panose="020B0604020202020204" pitchFamily="34" charset="0"/>
              </a:rPr>
              <a:t> </a:t>
            </a:r>
            <a:r>
              <a:rPr sz="1300" dirty="0">
                <a:cs typeface="Arial" panose="020B0604020202020204" pitchFamily="34" charset="0"/>
              </a:rPr>
              <a:t>occurred</a:t>
            </a:r>
            <a:r>
              <a:rPr sz="1300" spc="-5" dirty="0">
                <a:cs typeface="Arial" panose="020B0604020202020204" pitchFamily="34" charset="0"/>
              </a:rPr>
              <a:t> </a:t>
            </a:r>
            <a:r>
              <a:rPr sz="1300" dirty="0">
                <a:cs typeface="Arial" panose="020B0604020202020204" pitchFamily="34" charset="0"/>
              </a:rPr>
              <a:t>within</a:t>
            </a:r>
            <a:r>
              <a:rPr sz="1300" spc="-5" dirty="0">
                <a:cs typeface="Arial" panose="020B0604020202020204" pitchFamily="34" charset="0"/>
              </a:rPr>
              <a:t> </a:t>
            </a:r>
            <a:r>
              <a:rPr sz="1300" spc="-25" dirty="0">
                <a:cs typeface="Arial" panose="020B0604020202020204" pitchFamily="34" charset="0"/>
              </a:rPr>
              <a:t>the </a:t>
            </a:r>
            <a:r>
              <a:rPr sz="1300" dirty="0">
                <a:cs typeface="Arial" panose="020B0604020202020204" pitchFamily="34" charset="0"/>
              </a:rPr>
              <a:t>nine</a:t>
            </a:r>
            <a:r>
              <a:rPr sz="1300" spc="-5" dirty="0">
                <a:cs typeface="Arial" panose="020B0604020202020204" pitchFamily="34" charset="0"/>
              </a:rPr>
              <a:t> </a:t>
            </a:r>
            <a:r>
              <a:rPr sz="1300" dirty="0">
                <a:cs typeface="Arial" panose="020B0604020202020204" pitchFamily="34" charset="0"/>
              </a:rPr>
              <a:t>protected</a:t>
            </a:r>
            <a:r>
              <a:rPr sz="1300" spc="-5" dirty="0">
                <a:cs typeface="Arial" panose="020B0604020202020204" pitchFamily="34" charset="0"/>
              </a:rPr>
              <a:t> </a:t>
            </a:r>
            <a:r>
              <a:rPr sz="1300" spc="-10" dirty="0">
                <a:cs typeface="Arial" panose="020B0604020202020204" pitchFamily="34" charset="0"/>
              </a:rPr>
              <a:t>categories.</a:t>
            </a:r>
            <a:endParaRPr lang="en-US" sz="1300" spc="-10" dirty="0">
              <a:cs typeface="Arial" panose="020B0604020202020204" pitchFamily="34" charset="0"/>
            </a:endParaRPr>
          </a:p>
          <a:p>
            <a:pPr marL="298450" marR="159385" indent="-285750">
              <a:lnSpc>
                <a:spcPct val="118800"/>
              </a:lnSpc>
              <a:spcBef>
                <a:spcPts val="100"/>
              </a:spcBef>
              <a:buFont typeface="Wingdings" panose="05000000000000000000" pitchFamily="2" charset="2"/>
              <a:buChar char="q"/>
            </a:pPr>
            <a:endParaRPr sz="1300" dirty="0">
              <a:cs typeface="Arial" panose="020B0604020202020204" pitchFamily="34" charset="0"/>
            </a:endParaRPr>
          </a:p>
          <a:p>
            <a:pPr marL="298450" marR="5080" indent="-285750">
              <a:lnSpc>
                <a:spcPct val="118800"/>
              </a:lnSpc>
              <a:buFont typeface="Wingdings" panose="05000000000000000000" pitchFamily="2" charset="2"/>
              <a:buChar char="q"/>
            </a:pP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initiate</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process,</a:t>
            </a:r>
            <a:r>
              <a:rPr sz="1300" spc="-5" dirty="0">
                <a:cs typeface="Arial" panose="020B0604020202020204" pitchFamily="34" charset="0"/>
              </a:rPr>
              <a:t> </a:t>
            </a:r>
            <a:r>
              <a:rPr sz="1300" dirty="0">
                <a:cs typeface="Arial" panose="020B0604020202020204" pitchFamily="34" charset="0"/>
              </a:rPr>
              <a:t>an</a:t>
            </a:r>
            <a:r>
              <a:rPr sz="1300" spc="-5" dirty="0">
                <a:cs typeface="Arial" panose="020B0604020202020204" pitchFamily="34" charset="0"/>
              </a:rPr>
              <a:t> </a:t>
            </a:r>
            <a:r>
              <a:rPr sz="1300" dirty="0">
                <a:cs typeface="Arial" panose="020B0604020202020204" pitchFamily="34" charset="0"/>
              </a:rPr>
              <a:t>individual</a:t>
            </a:r>
            <a:r>
              <a:rPr sz="1300" spc="-5" dirty="0">
                <a:cs typeface="Arial" panose="020B0604020202020204" pitchFamily="34" charset="0"/>
              </a:rPr>
              <a:t> </a:t>
            </a:r>
            <a:r>
              <a:rPr sz="1300" dirty="0">
                <a:cs typeface="Arial" panose="020B0604020202020204" pitchFamily="34" charset="0"/>
              </a:rPr>
              <a:t>must</a:t>
            </a:r>
            <a:r>
              <a:rPr sz="1300" spc="-5" dirty="0">
                <a:cs typeface="Arial" panose="020B0604020202020204" pitchFamily="34" charset="0"/>
              </a:rPr>
              <a:t> </a:t>
            </a:r>
            <a:r>
              <a:rPr sz="1300" spc="-10" dirty="0">
                <a:cs typeface="Arial" panose="020B0604020202020204" pitchFamily="34" charset="0"/>
              </a:rPr>
              <a:t>first </a:t>
            </a:r>
            <a:r>
              <a:rPr sz="1300" dirty="0">
                <a:cs typeface="Arial" panose="020B0604020202020204" pitchFamily="34" charset="0"/>
              </a:rPr>
              <a:t>contact</a:t>
            </a:r>
            <a:r>
              <a:rPr sz="1300" spc="-5" dirty="0">
                <a:cs typeface="Arial" panose="020B0604020202020204" pitchFamily="34" charset="0"/>
              </a:rPr>
              <a:t> </a:t>
            </a:r>
            <a:r>
              <a:rPr sz="1300" dirty="0">
                <a:cs typeface="Arial" panose="020B0604020202020204" pitchFamily="34" charset="0"/>
              </a:rPr>
              <a:t>their</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office</a:t>
            </a:r>
            <a:r>
              <a:rPr sz="1300" spc="-5" dirty="0">
                <a:cs typeface="Arial" panose="020B0604020202020204" pitchFamily="34" charset="0"/>
              </a:rPr>
              <a:t> </a:t>
            </a:r>
            <a:r>
              <a:rPr sz="1300" b="1" dirty="0">
                <a:cs typeface="Arial" panose="020B0604020202020204" pitchFamily="34" charset="0"/>
              </a:rPr>
              <a:t>within</a:t>
            </a:r>
            <a:r>
              <a:rPr sz="1300" b="1" spc="-5" dirty="0">
                <a:cs typeface="Arial" panose="020B0604020202020204" pitchFamily="34" charset="0"/>
              </a:rPr>
              <a:t> </a:t>
            </a:r>
            <a:r>
              <a:rPr sz="1300" b="1" dirty="0">
                <a:cs typeface="Arial" panose="020B0604020202020204" pitchFamily="34" charset="0"/>
              </a:rPr>
              <a:t>45</a:t>
            </a:r>
            <a:r>
              <a:rPr sz="1300" b="1" spc="-5" dirty="0">
                <a:cs typeface="Arial" panose="020B0604020202020204" pitchFamily="34" charset="0"/>
              </a:rPr>
              <a:t> </a:t>
            </a:r>
            <a:r>
              <a:rPr sz="1300" b="1" dirty="0">
                <a:cs typeface="Arial" panose="020B0604020202020204" pitchFamily="34" charset="0"/>
              </a:rPr>
              <a:t>calendar</a:t>
            </a:r>
            <a:r>
              <a:rPr sz="1300" b="1" spc="-5" dirty="0">
                <a:cs typeface="Arial" panose="020B0604020202020204" pitchFamily="34" charset="0"/>
              </a:rPr>
              <a:t> </a:t>
            </a:r>
            <a:r>
              <a:rPr sz="1300" b="1" dirty="0">
                <a:cs typeface="Arial" panose="020B0604020202020204" pitchFamily="34" charset="0"/>
              </a:rPr>
              <a:t>days</a:t>
            </a:r>
            <a:r>
              <a:rPr sz="1300" b="1" spc="-5" dirty="0">
                <a:cs typeface="Arial" panose="020B0604020202020204" pitchFamily="34" charset="0"/>
              </a:rPr>
              <a:t> </a:t>
            </a:r>
            <a:r>
              <a:rPr sz="1300" dirty="0">
                <a:cs typeface="Arial" panose="020B0604020202020204" pitchFamily="34" charset="0"/>
              </a:rPr>
              <a:t>of</a:t>
            </a:r>
            <a:r>
              <a:rPr sz="1300" spc="-5" dirty="0">
                <a:cs typeface="Arial" panose="020B0604020202020204" pitchFamily="34" charset="0"/>
              </a:rPr>
              <a:t> </a:t>
            </a:r>
            <a:r>
              <a:rPr sz="1300" dirty="0">
                <a:cs typeface="Arial" panose="020B0604020202020204" pitchFamily="34" charset="0"/>
              </a:rPr>
              <a:t>when</a:t>
            </a:r>
            <a:r>
              <a:rPr sz="1300" spc="-5" dirty="0">
                <a:cs typeface="Arial" panose="020B0604020202020204" pitchFamily="34" charset="0"/>
              </a:rPr>
              <a:t> </a:t>
            </a:r>
            <a:r>
              <a:rPr sz="1300" spc="-25" dirty="0">
                <a:cs typeface="Arial" panose="020B0604020202020204" pitchFamily="34" charset="0"/>
              </a:rPr>
              <a:t>the </a:t>
            </a:r>
            <a:r>
              <a:rPr lang="en-US" sz="1300" dirty="0">
                <a:cs typeface="Arial" panose="020B0604020202020204" pitchFamily="34" charset="0"/>
              </a:rPr>
              <a:t>most recent incident</a:t>
            </a:r>
            <a:r>
              <a:rPr sz="1300" spc="-5" dirty="0">
                <a:cs typeface="Arial" panose="020B0604020202020204" pitchFamily="34" charset="0"/>
              </a:rPr>
              <a:t> </a:t>
            </a:r>
            <a:r>
              <a:rPr sz="1300" dirty="0">
                <a:cs typeface="Arial" panose="020B0604020202020204" pitchFamily="34" charset="0"/>
              </a:rPr>
              <a:t>occurred</a:t>
            </a:r>
            <a:r>
              <a:rPr sz="1300" spc="-5" dirty="0">
                <a:cs typeface="Arial" panose="020B0604020202020204" pitchFamily="34" charset="0"/>
              </a:rPr>
              <a:t> </a:t>
            </a:r>
            <a:r>
              <a:rPr sz="1300" dirty="0">
                <a:cs typeface="Arial" panose="020B0604020202020204" pitchFamily="34" charset="0"/>
              </a:rPr>
              <a:t>or</a:t>
            </a:r>
            <a:r>
              <a:rPr sz="1300" spc="-5" dirty="0">
                <a:cs typeface="Arial" panose="020B0604020202020204" pitchFamily="34" charset="0"/>
              </a:rPr>
              <a:t> </a:t>
            </a:r>
            <a:r>
              <a:rPr sz="1300" dirty="0">
                <a:cs typeface="Arial" panose="020B0604020202020204" pitchFamily="34" charset="0"/>
              </a:rPr>
              <a:t>when</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individual</a:t>
            </a:r>
            <a:r>
              <a:rPr sz="1300" spc="-5" dirty="0">
                <a:cs typeface="Arial" panose="020B0604020202020204" pitchFamily="34" charset="0"/>
              </a:rPr>
              <a:t> </a:t>
            </a:r>
            <a:r>
              <a:rPr sz="1300" dirty="0">
                <a:cs typeface="Arial" panose="020B0604020202020204" pitchFamily="34" charset="0"/>
              </a:rPr>
              <a:t>first</a:t>
            </a:r>
            <a:r>
              <a:rPr sz="1300" spc="-5" dirty="0">
                <a:cs typeface="Arial" panose="020B0604020202020204" pitchFamily="34" charset="0"/>
              </a:rPr>
              <a:t> </a:t>
            </a:r>
            <a:r>
              <a:rPr sz="1300" dirty="0">
                <a:cs typeface="Arial" panose="020B0604020202020204" pitchFamily="34" charset="0"/>
              </a:rPr>
              <a:t>became</a:t>
            </a:r>
            <a:r>
              <a:rPr sz="1300" spc="-5" dirty="0">
                <a:cs typeface="Arial" panose="020B0604020202020204" pitchFamily="34" charset="0"/>
              </a:rPr>
              <a:t> </a:t>
            </a:r>
            <a:r>
              <a:rPr sz="1300" dirty="0">
                <a:cs typeface="Arial" panose="020B0604020202020204" pitchFamily="34" charset="0"/>
              </a:rPr>
              <a:t>aware</a:t>
            </a:r>
            <a:r>
              <a:rPr sz="1300" spc="-5" dirty="0">
                <a:cs typeface="Arial" panose="020B0604020202020204" pitchFamily="34" charset="0"/>
              </a:rPr>
              <a:t> </a:t>
            </a:r>
            <a:r>
              <a:rPr sz="1300" spc="-25" dirty="0">
                <a:cs typeface="Arial" panose="020B0604020202020204" pitchFamily="34" charset="0"/>
              </a:rPr>
              <a:t>of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alleged</a:t>
            </a:r>
            <a:r>
              <a:rPr sz="1300" spc="-5" dirty="0">
                <a:cs typeface="Arial" panose="020B0604020202020204" pitchFamily="34" charset="0"/>
              </a:rPr>
              <a:t> </a:t>
            </a:r>
            <a:r>
              <a:rPr sz="1300" dirty="0">
                <a:cs typeface="Arial" panose="020B0604020202020204" pitchFamily="34" charset="0"/>
              </a:rPr>
              <a:t>discriminatory</a:t>
            </a:r>
            <a:r>
              <a:rPr sz="1300" spc="-5" dirty="0">
                <a:cs typeface="Arial" panose="020B0604020202020204" pitchFamily="34" charset="0"/>
              </a:rPr>
              <a:t> </a:t>
            </a:r>
            <a:r>
              <a:rPr sz="1300" dirty="0">
                <a:cs typeface="Arial" panose="020B0604020202020204" pitchFamily="34" charset="0"/>
              </a:rPr>
              <a:t>practice</a:t>
            </a:r>
            <a:r>
              <a:rPr sz="1300" spc="-5" dirty="0">
                <a:cs typeface="Arial" panose="020B0604020202020204" pitchFamily="34" charset="0"/>
              </a:rPr>
              <a:t> </a:t>
            </a:r>
            <a:r>
              <a:rPr sz="1300" dirty="0">
                <a:cs typeface="Arial" panose="020B0604020202020204" pitchFamily="34" charset="0"/>
              </a:rPr>
              <a:t>or</a:t>
            </a:r>
            <a:r>
              <a:rPr sz="1300" spc="-5" dirty="0">
                <a:cs typeface="Arial" panose="020B0604020202020204" pitchFamily="34" charset="0"/>
              </a:rPr>
              <a:t> </a:t>
            </a:r>
            <a:r>
              <a:rPr sz="1300" spc="-10" dirty="0">
                <a:cs typeface="Arial" panose="020B0604020202020204" pitchFamily="34" charset="0"/>
              </a:rPr>
              <a:t>action.</a:t>
            </a:r>
            <a:endParaRPr lang="en-US" sz="1300" spc="-10" dirty="0">
              <a:cs typeface="Arial" panose="020B0604020202020204" pitchFamily="34" charset="0"/>
            </a:endParaRPr>
          </a:p>
          <a:p>
            <a:pPr marL="298450" marR="5080" indent="-285750">
              <a:lnSpc>
                <a:spcPct val="118800"/>
              </a:lnSpc>
              <a:buFont typeface="Wingdings" panose="05000000000000000000" pitchFamily="2" charset="2"/>
              <a:buChar char="q"/>
            </a:pPr>
            <a:endParaRPr sz="1300" dirty="0">
              <a:cs typeface="Arial" panose="020B0604020202020204" pitchFamily="34" charset="0"/>
            </a:endParaRPr>
          </a:p>
          <a:p>
            <a:pPr marL="298450" marR="194945" indent="-285750">
              <a:lnSpc>
                <a:spcPct val="118800"/>
              </a:lnSpc>
              <a:buFont typeface="Wingdings" panose="05000000000000000000" pitchFamily="2" charset="2"/>
              <a:buChar char="q"/>
            </a:pPr>
            <a:r>
              <a:rPr lang="en-US" sz="1300" dirty="0">
                <a:cs typeface="Arial" panose="020B0604020202020204" pitchFamily="34" charset="0"/>
              </a:rPr>
              <a:t>The process begins with an informal “pre-complaint” stage.  If the matter is not resolved</a:t>
            </a:r>
            <a:r>
              <a:rPr sz="1300" dirty="0">
                <a:cs typeface="Arial" panose="020B0604020202020204" pitchFamily="34" charset="0"/>
              </a:rPr>
              <a:t>,</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notice</a:t>
            </a:r>
            <a:r>
              <a:rPr sz="1300" spc="-5" dirty="0">
                <a:cs typeface="Arial" panose="020B0604020202020204" pitchFamily="34" charset="0"/>
              </a:rPr>
              <a:t> </a:t>
            </a:r>
            <a:r>
              <a:rPr sz="1300" dirty="0">
                <a:cs typeface="Arial" panose="020B0604020202020204" pitchFamily="34" charset="0"/>
              </a:rPr>
              <a:t>of</a:t>
            </a:r>
            <a:r>
              <a:rPr sz="1300" spc="-5" dirty="0">
                <a:cs typeface="Arial" panose="020B0604020202020204" pitchFamily="34" charset="0"/>
              </a:rPr>
              <a:t> </a:t>
            </a:r>
            <a:r>
              <a:rPr sz="1300" dirty="0">
                <a:cs typeface="Arial" panose="020B0604020202020204" pitchFamily="34" charset="0"/>
              </a:rPr>
              <a:t>right</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file</a:t>
            </a:r>
            <a:r>
              <a:rPr sz="1300" spc="-5" dirty="0">
                <a:cs typeface="Arial" panose="020B0604020202020204" pitchFamily="34" charset="0"/>
              </a:rPr>
              <a:t> </a:t>
            </a:r>
            <a:r>
              <a:rPr sz="1300" dirty="0">
                <a:cs typeface="Arial" panose="020B0604020202020204" pitchFamily="34" charset="0"/>
              </a:rPr>
              <a:t>a</a:t>
            </a:r>
            <a:r>
              <a:rPr sz="1300" spc="-5" dirty="0">
                <a:cs typeface="Arial" panose="020B0604020202020204" pitchFamily="34" charset="0"/>
              </a:rPr>
              <a:t> </a:t>
            </a:r>
            <a:r>
              <a:rPr sz="1300" spc="-10" dirty="0">
                <a:cs typeface="Arial" panose="020B0604020202020204" pitchFamily="34" charset="0"/>
              </a:rPr>
              <a:t>formal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(form</a:t>
            </a:r>
            <a:r>
              <a:rPr sz="1300" spc="-5" dirty="0">
                <a:cs typeface="Arial" panose="020B0604020202020204" pitchFamily="34" charset="0"/>
              </a:rPr>
              <a:t> </a:t>
            </a:r>
            <a:r>
              <a:rPr sz="1300" dirty="0">
                <a:cs typeface="Arial" panose="020B0604020202020204" pitchFamily="34" charset="0"/>
              </a:rPr>
              <a:t>DA</a:t>
            </a:r>
            <a:r>
              <a:rPr sz="1300" spc="-5" dirty="0">
                <a:cs typeface="Arial" panose="020B0604020202020204" pitchFamily="34" charset="0"/>
              </a:rPr>
              <a:t> </a:t>
            </a:r>
            <a:r>
              <a:rPr sz="1300" dirty="0">
                <a:cs typeface="Arial" panose="020B0604020202020204" pitchFamily="34" charset="0"/>
              </a:rPr>
              <a:t>2590)</a:t>
            </a:r>
            <a:r>
              <a:rPr sz="1300" spc="-5" dirty="0">
                <a:cs typeface="Arial" panose="020B0604020202020204" pitchFamily="34" charset="0"/>
              </a:rPr>
              <a:t> </a:t>
            </a:r>
            <a:r>
              <a:rPr sz="1300" dirty="0">
                <a:cs typeface="Arial" panose="020B0604020202020204" pitchFamily="34" charset="0"/>
              </a:rPr>
              <a:t>is</a:t>
            </a:r>
            <a:r>
              <a:rPr sz="1300" spc="-5" dirty="0">
                <a:cs typeface="Arial" panose="020B0604020202020204" pitchFamily="34" charset="0"/>
              </a:rPr>
              <a:t> </a:t>
            </a:r>
            <a:r>
              <a:rPr sz="1300" dirty="0">
                <a:cs typeface="Arial" panose="020B0604020202020204" pitchFamily="34" charset="0"/>
              </a:rPr>
              <a:t>given</a:t>
            </a:r>
            <a:r>
              <a:rPr sz="1300" spc="-5" dirty="0">
                <a:cs typeface="Arial" panose="020B0604020202020204" pitchFamily="34" charset="0"/>
              </a:rPr>
              <a:t> </a:t>
            </a:r>
            <a:r>
              <a:rPr sz="1300" dirty="0">
                <a:cs typeface="Arial" panose="020B0604020202020204" pitchFamily="34" charset="0"/>
              </a:rPr>
              <a:t>after</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final</a:t>
            </a:r>
            <a:r>
              <a:rPr sz="1300" spc="-5" dirty="0">
                <a:cs typeface="Arial" panose="020B0604020202020204" pitchFamily="34" charset="0"/>
              </a:rPr>
              <a:t> </a:t>
            </a:r>
            <a:r>
              <a:rPr sz="1300" spc="-10" dirty="0">
                <a:cs typeface="Arial" panose="020B0604020202020204" pitchFamily="34" charset="0"/>
              </a:rPr>
              <a:t>interview.</a:t>
            </a:r>
            <a:endParaRPr lang="en-US" sz="1300" spc="-10" dirty="0">
              <a:cs typeface="Arial" panose="020B0604020202020204" pitchFamily="34" charset="0"/>
            </a:endParaRPr>
          </a:p>
          <a:p>
            <a:pPr marL="298450" marR="194945" indent="-285750">
              <a:lnSpc>
                <a:spcPct val="118800"/>
              </a:lnSpc>
              <a:buFont typeface="Wingdings" panose="05000000000000000000" pitchFamily="2" charset="2"/>
              <a:buChar char="q"/>
            </a:pPr>
            <a:endParaRPr sz="1300" dirty="0">
              <a:cs typeface="Arial" panose="020B0604020202020204" pitchFamily="34" charset="0"/>
            </a:endParaRPr>
          </a:p>
          <a:p>
            <a:pPr marL="298450" marR="53975" indent="-285750">
              <a:lnSpc>
                <a:spcPct val="118800"/>
              </a:lnSpc>
              <a:buFont typeface="Wingdings" panose="05000000000000000000" pitchFamily="2" charset="2"/>
              <a:buChar char="q"/>
            </a:pPr>
            <a:r>
              <a:rPr sz="1300" dirty="0">
                <a:cs typeface="Arial" panose="020B0604020202020204" pitchFamily="34" charset="0"/>
              </a:rPr>
              <a:t>In</a:t>
            </a:r>
            <a:r>
              <a:rPr sz="1300" spc="-5" dirty="0">
                <a:cs typeface="Arial" panose="020B0604020202020204" pitchFamily="34" charset="0"/>
              </a:rPr>
              <a:t> </a:t>
            </a:r>
            <a:r>
              <a:rPr sz="1300" dirty="0">
                <a:cs typeface="Arial" panose="020B0604020202020204" pitchFamily="34" charset="0"/>
              </a:rPr>
              <a:t>order</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file</a:t>
            </a:r>
            <a:r>
              <a:rPr sz="1300" spc="-5" dirty="0">
                <a:cs typeface="Arial" panose="020B0604020202020204" pitchFamily="34" charset="0"/>
              </a:rPr>
              <a:t> </a:t>
            </a:r>
            <a:r>
              <a:rPr sz="1300" dirty="0">
                <a:cs typeface="Arial" panose="020B0604020202020204" pitchFamily="34" charset="0"/>
              </a:rPr>
              <a:t>a</a:t>
            </a:r>
            <a:r>
              <a:rPr sz="1300" spc="-5" dirty="0">
                <a:cs typeface="Arial" panose="020B0604020202020204" pitchFamily="34" charset="0"/>
              </a:rPr>
              <a:t> </a:t>
            </a:r>
            <a:r>
              <a:rPr sz="1300" dirty="0">
                <a:cs typeface="Arial" panose="020B0604020202020204" pitchFamily="34" charset="0"/>
              </a:rPr>
              <a:t>formal</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DA</a:t>
            </a:r>
            <a:r>
              <a:rPr sz="1300" spc="-5" dirty="0">
                <a:cs typeface="Arial" panose="020B0604020202020204" pitchFamily="34" charset="0"/>
              </a:rPr>
              <a:t> </a:t>
            </a:r>
            <a:r>
              <a:rPr sz="1300" dirty="0">
                <a:cs typeface="Arial" panose="020B0604020202020204" pitchFamily="34" charset="0"/>
              </a:rPr>
              <a:t>2590</a:t>
            </a:r>
            <a:r>
              <a:rPr sz="1300" spc="-5" dirty="0">
                <a:cs typeface="Arial" panose="020B0604020202020204" pitchFamily="34" charset="0"/>
              </a:rPr>
              <a:t> </a:t>
            </a:r>
            <a:r>
              <a:rPr sz="1300" dirty="0">
                <a:cs typeface="Arial" panose="020B0604020202020204" pitchFamily="34" charset="0"/>
              </a:rPr>
              <a:t>form</a:t>
            </a:r>
            <a:r>
              <a:rPr sz="1300" spc="-5" dirty="0">
                <a:cs typeface="Arial" panose="020B0604020202020204" pitchFamily="34" charset="0"/>
              </a:rPr>
              <a:t> </a:t>
            </a:r>
            <a:r>
              <a:rPr sz="1300" dirty="0">
                <a:cs typeface="Arial" panose="020B0604020202020204" pitchFamily="34" charset="0"/>
              </a:rPr>
              <a:t>needs</a:t>
            </a:r>
            <a:r>
              <a:rPr sz="1300" spc="-5" dirty="0">
                <a:cs typeface="Arial" panose="020B0604020202020204" pitchFamily="34" charset="0"/>
              </a:rPr>
              <a:t> </a:t>
            </a:r>
            <a:r>
              <a:rPr sz="1300" spc="-25" dirty="0">
                <a:cs typeface="Arial" panose="020B0604020202020204" pitchFamily="34" charset="0"/>
              </a:rPr>
              <a:t>to </a:t>
            </a:r>
            <a:r>
              <a:rPr sz="1300" dirty="0">
                <a:cs typeface="Arial" panose="020B0604020202020204" pitchFamily="34" charset="0"/>
              </a:rPr>
              <a:t>be</a:t>
            </a:r>
            <a:r>
              <a:rPr sz="1300" spc="-5" dirty="0">
                <a:cs typeface="Arial" panose="020B0604020202020204" pitchFamily="34" charset="0"/>
              </a:rPr>
              <a:t> </a:t>
            </a:r>
            <a:r>
              <a:rPr sz="1300" dirty="0">
                <a:cs typeface="Arial" panose="020B0604020202020204" pitchFamily="34" charset="0"/>
              </a:rPr>
              <a:t>signed</a:t>
            </a:r>
            <a:r>
              <a:rPr sz="1300" spc="-5" dirty="0">
                <a:cs typeface="Arial" panose="020B0604020202020204" pitchFamily="34" charset="0"/>
              </a:rPr>
              <a:t> </a:t>
            </a:r>
            <a:r>
              <a:rPr sz="1300" dirty="0">
                <a:cs typeface="Arial" panose="020B0604020202020204" pitchFamily="34" charset="0"/>
              </a:rPr>
              <a:t>and</a:t>
            </a:r>
            <a:r>
              <a:rPr sz="1300" spc="-5" dirty="0">
                <a:cs typeface="Arial" panose="020B0604020202020204" pitchFamily="34" charset="0"/>
              </a:rPr>
              <a:t> </a:t>
            </a:r>
            <a:r>
              <a:rPr sz="1300" dirty="0">
                <a:cs typeface="Arial" panose="020B0604020202020204" pitchFamily="34" charset="0"/>
              </a:rPr>
              <a:t>returned</a:t>
            </a:r>
            <a:r>
              <a:rPr sz="1300" spc="-5" dirty="0">
                <a:cs typeface="Arial" panose="020B0604020202020204" pitchFamily="34" charset="0"/>
              </a:rPr>
              <a:t> </a:t>
            </a:r>
            <a:r>
              <a:rPr sz="1300" dirty="0">
                <a:cs typeface="Arial" panose="020B0604020202020204" pitchFamily="34" charset="0"/>
              </a:rPr>
              <a:t>to</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office</a:t>
            </a:r>
            <a:r>
              <a:rPr sz="1300" spc="-5" dirty="0">
                <a:cs typeface="Arial" panose="020B0604020202020204" pitchFamily="34" charset="0"/>
              </a:rPr>
              <a:t> </a:t>
            </a:r>
            <a:r>
              <a:rPr sz="1300" b="1" dirty="0">
                <a:cs typeface="Arial" panose="020B0604020202020204" pitchFamily="34" charset="0"/>
              </a:rPr>
              <a:t>within</a:t>
            </a:r>
            <a:r>
              <a:rPr sz="1300" b="1" spc="-5" dirty="0">
                <a:cs typeface="Arial" panose="020B0604020202020204" pitchFamily="34" charset="0"/>
              </a:rPr>
              <a:t> </a:t>
            </a:r>
            <a:r>
              <a:rPr sz="1300" b="1" dirty="0">
                <a:cs typeface="Arial" panose="020B0604020202020204" pitchFamily="34" charset="0"/>
              </a:rPr>
              <a:t>15</a:t>
            </a:r>
            <a:r>
              <a:rPr sz="1300" b="1" spc="-5" dirty="0">
                <a:cs typeface="Arial" panose="020B0604020202020204" pitchFamily="34" charset="0"/>
              </a:rPr>
              <a:t> </a:t>
            </a:r>
            <a:r>
              <a:rPr sz="1300" b="1" spc="-10" dirty="0">
                <a:cs typeface="Arial" panose="020B0604020202020204" pitchFamily="34" charset="0"/>
              </a:rPr>
              <a:t>calendar </a:t>
            </a:r>
            <a:r>
              <a:rPr sz="1300" b="1" dirty="0">
                <a:cs typeface="Arial" panose="020B0604020202020204" pitchFamily="34" charset="0"/>
              </a:rPr>
              <a:t>days</a:t>
            </a:r>
            <a:r>
              <a:rPr sz="1300" dirty="0">
                <a:cs typeface="Arial" panose="020B0604020202020204" pitchFamily="34" charset="0"/>
              </a:rPr>
              <a:t>.</a:t>
            </a:r>
            <a:r>
              <a:rPr sz="1300" spc="-5" dirty="0">
                <a:cs typeface="Arial" panose="020B0604020202020204" pitchFamily="34" charset="0"/>
              </a:rPr>
              <a:t> </a:t>
            </a:r>
            <a:r>
              <a:rPr sz="1300" dirty="0">
                <a:cs typeface="Arial" panose="020B0604020202020204" pitchFamily="34" charset="0"/>
              </a:rPr>
              <a:t>Once</a:t>
            </a:r>
            <a:r>
              <a:rPr sz="1300" spc="-5" dirty="0">
                <a:cs typeface="Arial" panose="020B0604020202020204" pitchFamily="34" charset="0"/>
              </a:rPr>
              <a:t> </a:t>
            </a:r>
            <a:r>
              <a:rPr sz="1300" dirty="0">
                <a:cs typeface="Arial" panose="020B0604020202020204" pitchFamily="34" charset="0"/>
              </a:rPr>
              <a:t>returned</a:t>
            </a:r>
            <a:r>
              <a:rPr sz="1300" spc="-5" dirty="0">
                <a:cs typeface="Arial" panose="020B0604020202020204" pitchFamily="34" charset="0"/>
              </a:rPr>
              <a:t> </a:t>
            </a:r>
            <a:r>
              <a:rPr sz="1300" dirty="0">
                <a:cs typeface="Arial" panose="020B0604020202020204" pitchFamily="34" charset="0"/>
              </a:rPr>
              <a:t>and</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EEO</a:t>
            </a:r>
            <a:r>
              <a:rPr sz="1300" spc="-5" dirty="0">
                <a:cs typeface="Arial" panose="020B0604020202020204" pitchFamily="34" charset="0"/>
              </a:rPr>
              <a:t> </a:t>
            </a:r>
            <a:r>
              <a:rPr sz="1300" dirty="0">
                <a:cs typeface="Arial" panose="020B0604020202020204" pitchFamily="34" charset="0"/>
              </a:rPr>
              <a:t>office</a:t>
            </a:r>
            <a:r>
              <a:rPr sz="1300" spc="-5" dirty="0">
                <a:cs typeface="Arial" panose="020B0604020202020204" pitchFamily="34" charset="0"/>
              </a:rPr>
              <a:t> </a:t>
            </a:r>
            <a:r>
              <a:rPr sz="1300" dirty="0">
                <a:cs typeface="Arial" panose="020B0604020202020204" pitchFamily="34" charset="0"/>
              </a:rPr>
              <a:t>accepts</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spc="-25" dirty="0">
                <a:cs typeface="Arial" panose="020B0604020202020204" pitchFamily="34" charset="0"/>
              </a:rPr>
              <a:t>DA </a:t>
            </a:r>
            <a:r>
              <a:rPr sz="1300" dirty="0">
                <a:cs typeface="Arial" panose="020B0604020202020204" pitchFamily="34" charset="0"/>
              </a:rPr>
              <a:t>2590,</a:t>
            </a:r>
            <a:r>
              <a:rPr sz="1300" spc="-5" dirty="0">
                <a:cs typeface="Arial" panose="020B0604020202020204" pitchFamily="34" charset="0"/>
              </a:rPr>
              <a:t> </a:t>
            </a:r>
            <a:r>
              <a:rPr sz="1300" dirty="0">
                <a:cs typeface="Arial" panose="020B0604020202020204" pitchFamily="34" charset="0"/>
              </a:rPr>
              <a:t>the</a:t>
            </a:r>
            <a:r>
              <a:rPr sz="1300" spc="-5" dirty="0">
                <a:cs typeface="Arial" panose="020B0604020202020204" pitchFamily="34" charset="0"/>
              </a:rPr>
              <a:t> </a:t>
            </a:r>
            <a:r>
              <a:rPr sz="1300" dirty="0">
                <a:cs typeface="Arial" panose="020B0604020202020204" pitchFamily="34" charset="0"/>
              </a:rPr>
              <a:t>formal</a:t>
            </a:r>
            <a:r>
              <a:rPr sz="1300" spc="-5" dirty="0">
                <a:cs typeface="Arial" panose="020B0604020202020204" pitchFamily="34" charset="0"/>
              </a:rPr>
              <a:t> </a:t>
            </a:r>
            <a:r>
              <a:rPr sz="1300" dirty="0">
                <a:cs typeface="Arial" panose="020B0604020202020204" pitchFamily="34" charset="0"/>
              </a:rPr>
              <a:t>complaint</a:t>
            </a:r>
            <a:r>
              <a:rPr sz="1300" spc="-5" dirty="0">
                <a:cs typeface="Arial" panose="020B0604020202020204" pitchFamily="34" charset="0"/>
              </a:rPr>
              <a:t> </a:t>
            </a:r>
            <a:r>
              <a:rPr sz="1300" dirty="0">
                <a:cs typeface="Arial" panose="020B0604020202020204" pitchFamily="34" charset="0"/>
              </a:rPr>
              <a:t>process</a:t>
            </a:r>
            <a:r>
              <a:rPr sz="1300" spc="-5" dirty="0">
                <a:cs typeface="Arial" panose="020B0604020202020204" pitchFamily="34" charset="0"/>
              </a:rPr>
              <a:t> </a:t>
            </a:r>
            <a:r>
              <a:rPr sz="1300" spc="-10" dirty="0">
                <a:cs typeface="Arial" panose="020B0604020202020204" pitchFamily="34" charset="0"/>
              </a:rPr>
              <a:t>begins.</a:t>
            </a:r>
            <a:endParaRPr lang="en-US" sz="1300" spc="-10" dirty="0">
              <a:cs typeface="Arial" panose="020B0604020202020204" pitchFamily="34" charset="0"/>
            </a:endParaRPr>
          </a:p>
        </p:txBody>
      </p:sp>
      <p:grpSp>
        <p:nvGrpSpPr>
          <p:cNvPr id="108" name="Group 107">
            <a:extLst>
              <a:ext uri="{FF2B5EF4-FFF2-40B4-BE49-F238E27FC236}">
                <a16:creationId xmlns:a16="http://schemas.microsoft.com/office/drawing/2014/main" id="{B10C155F-DD9B-4C3F-A17C-039D7DFCAABA}"/>
              </a:ext>
            </a:extLst>
          </p:cNvPr>
          <p:cNvGrpSpPr/>
          <p:nvPr/>
        </p:nvGrpSpPr>
        <p:grpSpPr>
          <a:xfrm>
            <a:off x="4419600" y="914400"/>
            <a:ext cx="4710495" cy="4793861"/>
            <a:chOff x="76828" y="1397932"/>
            <a:chExt cx="4710495" cy="4793861"/>
          </a:xfrm>
        </p:grpSpPr>
        <p:cxnSp>
          <p:nvCxnSpPr>
            <p:cNvPr id="109" name="Straight Connector 108">
              <a:extLst>
                <a:ext uri="{FF2B5EF4-FFF2-40B4-BE49-F238E27FC236}">
                  <a16:creationId xmlns:a16="http://schemas.microsoft.com/office/drawing/2014/main" id="{7392487E-C0B1-4D11-907B-6FB68C6D548F}"/>
                </a:ext>
              </a:extLst>
            </p:cNvPr>
            <p:cNvCxnSpPr>
              <a:cxnSpLocks/>
            </p:cNvCxnSpPr>
            <p:nvPr/>
          </p:nvCxnSpPr>
          <p:spPr>
            <a:xfrm>
              <a:off x="2133600" y="2705342"/>
              <a:ext cx="0" cy="37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5F61F6C-9FD6-4F43-ABCF-106B203D5CCF}"/>
                </a:ext>
              </a:extLst>
            </p:cNvPr>
            <p:cNvCxnSpPr>
              <a:cxnSpLocks/>
            </p:cNvCxnSpPr>
            <p:nvPr/>
          </p:nvCxnSpPr>
          <p:spPr>
            <a:xfrm>
              <a:off x="2133600" y="5515217"/>
              <a:ext cx="0" cy="37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0471B1F-A4C0-409B-9CB3-9726207485B2}"/>
                </a:ext>
              </a:extLst>
            </p:cNvPr>
            <p:cNvCxnSpPr>
              <a:cxnSpLocks/>
            </p:cNvCxnSpPr>
            <p:nvPr/>
          </p:nvCxnSpPr>
          <p:spPr>
            <a:xfrm flipH="1">
              <a:off x="807821" y="4117019"/>
              <a:ext cx="0" cy="1371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200D4EB-895B-4C91-B041-467564C3CB5C}"/>
                </a:ext>
              </a:extLst>
            </p:cNvPr>
            <p:cNvCxnSpPr/>
            <p:nvPr/>
          </p:nvCxnSpPr>
          <p:spPr>
            <a:xfrm flipH="1">
              <a:off x="3343275" y="4124325"/>
              <a:ext cx="0" cy="1371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8D7A65B-529A-482F-AF26-1E81911CF4EF}"/>
                </a:ext>
              </a:extLst>
            </p:cNvPr>
            <p:cNvCxnSpPr>
              <a:cxnSpLocks/>
            </p:cNvCxnSpPr>
            <p:nvPr/>
          </p:nvCxnSpPr>
          <p:spPr>
            <a:xfrm>
              <a:off x="3334600" y="2143125"/>
              <a:ext cx="8102" cy="4766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1F784EC-F36A-4CD7-B6B6-A94DF7A19335}"/>
                </a:ext>
              </a:extLst>
            </p:cNvPr>
            <p:cNvCxnSpPr>
              <a:cxnSpLocks/>
            </p:cNvCxnSpPr>
            <p:nvPr/>
          </p:nvCxnSpPr>
          <p:spPr>
            <a:xfrm>
              <a:off x="812445" y="2133600"/>
              <a:ext cx="9803" cy="4766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5A9FD6F-842A-433A-91CD-35A9D64E6452}"/>
                </a:ext>
              </a:extLst>
            </p:cNvPr>
            <p:cNvCxnSpPr/>
            <p:nvPr/>
          </p:nvCxnSpPr>
          <p:spPr>
            <a:xfrm flipV="1">
              <a:off x="812723" y="2612124"/>
              <a:ext cx="2517433" cy="15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BEB1851-3472-42D1-AA52-78654B5F2F8A}"/>
                </a:ext>
              </a:extLst>
            </p:cNvPr>
            <p:cNvCxnSpPr/>
            <p:nvPr/>
          </p:nvCxnSpPr>
          <p:spPr>
            <a:xfrm flipV="1">
              <a:off x="806792" y="5479988"/>
              <a:ext cx="2517433" cy="15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CEFAC92-CC12-482B-88D3-F70C26B5806B}"/>
                </a:ext>
              </a:extLst>
            </p:cNvPr>
            <p:cNvCxnSpPr/>
            <p:nvPr/>
          </p:nvCxnSpPr>
          <p:spPr>
            <a:xfrm flipV="1">
              <a:off x="831120" y="3218946"/>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7E7083-D444-4E50-9E41-EEA51810B1CE}"/>
                </a:ext>
              </a:extLst>
            </p:cNvPr>
            <p:cNvCxnSpPr/>
            <p:nvPr/>
          </p:nvCxnSpPr>
          <p:spPr>
            <a:xfrm flipV="1">
              <a:off x="805261" y="3771900"/>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92A6C7DA-D7F7-4E86-8910-5F2526F9B419}"/>
                </a:ext>
              </a:extLst>
            </p:cNvPr>
            <p:cNvSpPr/>
            <p:nvPr/>
          </p:nvSpPr>
          <p:spPr>
            <a:xfrm>
              <a:off x="1363348" y="1397932"/>
              <a:ext cx="1521522" cy="3644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0" name="Rectangle 119">
              <a:extLst>
                <a:ext uri="{FF2B5EF4-FFF2-40B4-BE49-F238E27FC236}">
                  <a16:creationId xmlns:a16="http://schemas.microsoft.com/office/drawing/2014/main" id="{2E92F177-558F-4916-827C-6BBC125DA678}"/>
                </a:ext>
              </a:extLst>
            </p:cNvPr>
            <p:cNvSpPr/>
            <p:nvPr/>
          </p:nvSpPr>
          <p:spPr>
            <a:xfrm>
              <a:off x="102219" y="1912538"/>
              <a:ext cx="1521522" cy="3644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062D3AA1-225F-4B40-9F04-F780F1D6DCCC}"/>
                </a:ext>
              </a:extLst>
            </p:cNvPr>
            <p:cNvSpPr/>
            <p:nvPr/>
          </p:nvSpPr>
          <p:spPr>
            <a:xfrm>
              <a:off x="2547451" y="1912538"/>
              <a:ext cx="1521522" cy="36443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B3D1D79B-E66D-4689-8F82-4E273D99D957}"/>
                </a:ext>
              </a:extLst>
            </p:cNvPr>
            <p:cNvSpPr/>
            <p:nvPr/>
          </p:nvSpPr>
          <p:spPr>
            <a:xfrm>
              <a:off x="1363348" y="2438400"/>
              <a:ext cx="1521522" cy="36443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D483F868-D988-48CD-8996-67F7444B2E82}"/>
                </a:ext>
              </a:extLst>
            </p:cNvPr>
            <p:cNvSpPr/>
            <p:nvPr/>
          </p:nvSpPr>
          <p:spPr>
            <a:xfrm>
              <a:off x="1363348" y="3017936"/>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F610DE2A-62F5-4691-AA72-BA7E0EF0C36D}"/>
                </a:ext>
              </a:extLst>
            </p:cNvPr>
            <p:cNvSpPr/>
            <p:nvPr/>
          </p:nvSpPr>
          <p:spPr>
            <a:xfrm>
              <a:off x="1363348" y="3589797"/>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A56F709C-0F9F-4C56-92E5-7A30F7522C9E}"/>
                </a:ext>
              </a:extLst>
            </p:cNvPr>
            <p:cNvSpPr/>
            <p:nvPr/>
          </p:nvSpPr>
          <p:spPr>
            <a:xfrm>
              <a:off x="102219" y="41148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21595ABB-441D-43F9-A504-37B917B2B538}"/>
                </a:ext>
              </a:extLst>
            </p:cNvPr>
            <p:cNvSpPr/>
            <p:nvPr/>
          </p:nvSpPr>
          <p:spPr>
            <a:xfrm>
              <a:off x="102219" y="46482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6A63784E-2A33-45CE-A5CB-DCC07E63F0E3}"/>
                </a:ext>
              </a:extLst>
            </p:cNvPr>
            <p:cNvSpPr/>
            <p:nvPr/>
          </p:nvSpPr>
          <p:spPr>
            <a:xfrm>
              <a:off x="2547451" y="41148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3C56C190-BD58-4BFD-BA2A-CEBC7E285CB7}"/>
                </a:ext>
              </a:extLst>
            </p:cNvPr>
            <p:cNvSpPr/>
            <p:nvPr/>
          </p:nvSpPr>
          <p:spPr>
            <a:xfrm>
              <a:off x="2547451" y="4648200"/>
              <a:ext cx="1521522" cy="3644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5B5C797-CD48-40D3-9594-CCA0B673B16A}"/>
                </a:ext>
              </a:extLst>
            </p:cNvPr>
            <p:cNvSpPr/>
            <p:nvPr/>
          </p:nvSpPr>
          <p:spPr>
            <a:xfrm>
              <a:off x="1363348" y="5265336"/>
              <a:ext cx="1521522" cy="3644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52A1A62B-6892-4294-BF0E-4026A7DC5223}"/>
                </a:ext>
              </a:extLst>
            </p:cNvPr>
            <p:cNvSpPr txBox="1"/>
            <p:nvPr/>
          </p:nvSpPr>
          <p:spPr>
            <a:xfrm>
              <a:off x="1322879" y="1443746"/>
              <a:ext cx="1627369" cy="253916"/>
            </a:xfrm>
            <a:prstGeom prst="rect">
              <a:avLst/>
            </a:prstGeom>
            <a:noFill/>
          </p:spPr>
          <p:txBody>
            <a:bodyPr wrap="none" rtlCol="0">
              <a:spAutoFit/>
            </a:bodyPr>
            <a:lstStyle/>
            <a:p>
              <a:pPr algn="ctr"/>
              <a:r>
                <a:rPr lang="en-US" sz="1050" b="1" dirty="0">
                  <a:solidFill>
                    <a:schemeClr val="bg1"/>
                  </a:solidFill>
                </a:rPr>
                <a:t>Alleged Act or Actions</a:t>
              </a:r>
            </a:p>
          </p:txBody>
        </p:sp>
        <p:sp>
          <p:nvSpPr>
            <p:cNvPr id="131" name="TextBox 130">
              <a:extLst>
                <a:ext uri="{FF2B5EF4-FFF2-40B4-BE49-F238E27FC236}">
                  <a16:creationId xmlns:a16="http://schemas.microsoft.com/office/drawing/2014/main" id="{C5CBE2FA-83E8-48EE-9B98-C7AE3B56912D}"/>
                </a:ext>
              </a:extLst>
            </p:cNvPr>
            <p:cNvSpPr txBox="1"/>
            <p:nvPr/>
          </p:nvSpPr>
          <p:spPr>
            <a:xfrm>
              <a:off x="270636" y="1955884"/>
              <a:ext cx="1170513" cy="253916"/>
            </a:xfrm>
            <a:prstGeom prst="rect">
              <a:avLst/>
            </a:prstGeom>
            <a:noFill/>
          </p:spPr>
          <p:txBody>
            <a:bodyPr wrap="none" rtlCol="0">
              <a:spAutoFit/>
            </a:bodyPr>
            <a:lstStyle/>
            <a:p>
              <a:pPr algn="ctr"/>
              <a:r>
                <a:rPr lang="en-US" sz="1050" b="1" dirty="0">
                  <a:solidFill>
                    <a:schemeClr val="bg1"/>
                  </a:solidFill>
                </a:rPr>
                <a:t>EEO Counselor</a:t>
              </a:r>
            </a:p>
          </p:txBody>
        </p:sp>
        <p:sp>
          <p:nvSpPr>
            <p:cNvPr id="132" name="TextBox 131">
              <a:extLst>
                <a:ext uri="{FF2B5EF4-FFF2-40B4-BE49-F238E27FC236}">
                  <a16:creationId xmlns:a16="http://schemas.microsoft.com/office/drawing/2014/main" id="{984E421E-7333-4EE3-89B4-04E0563FBE19}"/>
                </a:ext>
              </a:extLst>
            </p:cNvPr>
            <p:cNvSpPr txBox="1"/>
            <p:nvPr/>
          </p:nvSpPr>
          <p:spPr>
            <a:xfrm>
              <a:off x="2592134" y="1895475"/>
              <a:ext cx="1441421" cy="415498"/>
            </a:xfrm>
            <a:prstGeom prst="rect">
              <a:avLst/>
            </a:prstGeom>
            <a:noFill/>
          </p:spPr>
          <p:txBody>
            <a:bodyPr wrap="none" rtlCol="0">
              <a:spAutoFit/>
            </a:bodyPr>
            <a:lstStyle/>
            <a:p>
              <a:pPr algn="ctr"/>
              <a:r>
                <a:rPr lang="en-US" sz="1050" b="1" dirty="0">
                  <a:solidFill>
                    <a:schemeClr val="bg1"/>
                  </a:solidFill>
                </a:rPr>
                <a:t>Alternative Dispute</a:t>
              </a:r>
            </a:p>
            <a:p>
              <a:pPr algn="ctr"/>
              <a:r>
                <a:rPr lang="en-US" sz="1050" b="1" dirty="0">
                  <a:solidFill>
                    <a:schemeClr val="bg1"/>
                  </a:solidFill>
                </a:rPr>
                <a:t>Resolution Process</a:t>
              </a:r>
            </a:p>
          </p:txBody>
        </p:sp>
        <p:sp>
          <p:nvSpPr>
            <p:cNvPr id="133" name="TextBox 132">
              <a:extLst>
                <a:ext uri="{FF2B5EF4-FFF2-40B4-BE49-F238E27FC236}">
                  <a16:creationId xmlns:a16="http://schemas.microsoft.com/office/drawing/2014/main" id="{E0298A94-6C07-4ADC-873C-EC8B7C068414}"/>
                </a:ext>
              </a:extLst>
            </p:cNvPr>
            <p:cNvSpPr txBox="1"/>
            <p:nvPr/>
          </p:nvSpPr>
          <p:spPr>
            <a:xfrm>
              <a:off x="1566569" y="2486025"/>
              <a:ext cx="1117615" cy="253916"/>
            </a:xfrm>
            <a:prstGeom prst="rect">
              <a:avLst/>
            </a:prstGeom>
            <a:noFill/>
          </p:spPr>
          <p:txBody>
            <a:bodyPr wrap="none" rtlCol="0">
              <a:spAutoFit/>
            </a:bodyPr>
            <a:lstStyle/>
            <a:p>
              <a:pPr algn="ctr"/>
              <a:r>
                <a:rPr lang="en-US" sz="1050" b="1" dirty="0"/>
                <a:t>Final Interview</a:t>
              </a:r>
            </a:p>
          </p:txBody>
        </p:sp>
        <p:sp>
          <p:nvSpPr>
            <p:cNvPr id="134" name="TextBox 133">
              <a:extLst>
                <a:ext uri="{FF2B5EF4-FFF2-40B4-BE49-F238E27FC236}">
                  <a16:creationId xmlns:a16="http://schemas.microsoft.com/office/drawing/2014/main" id="{6496423A-5892-4E6C-8F0A-014AD21C97FA}"/>
                </a:ext>
              </a:extLst>
            </p:cNvPr>
            <p:cNvSpPr txBox="1"/>
            <p:nvPr/>
          </p:nvSpPr>
          <p:spPr>
            <a:xfrm>
              <a:off x="1513196" y="2990850"/>
              <a:ext cx="1191352" cy="415498"/>
            </a:xfrm>
            <a:prstGeom prst="rect">
              <a:avLst/>
            </a:prstGeom>
            <a:noFill/>
          </p:spPr>
          <p:txBody>
            <a:bodyPr wrap="none" rtlCol="0">
              <a:spAutoFit/>
            </a:bodyPr>
            <a:lstStyle/>
            <a:p>
              <a:pPr algn="ctr"/>
              <a:r>
                <a:rPr lang="en-US" sz="1050" b="1" dirty="0"/>
                <a:t>Formal EEO</a:t>
              </a:r>
            </a:p>
            <a:p>
              <a:pPr algn="ctr"/>
              <a:r>
                <a:rPr lang="en-US" sz="1050" b="1" dirty="0"/>
                <a:t>Complaint Filed</a:t>
              </a:r>
            </a:p>
          </p:txBody>
        </p:sp>
        <p:sp>
          <p:nvSpPr>
            <p:cNvPr id="135" name="TextBox 134">
              <a:extLst>
                <a:ext uri="{FF2B5EF4-FFF2-40B4-BE49-F238E27FC236}">
                  <a16:creationId xmlns:a16="http://schemas.microsoft.com/office/drawing/2014/main" id="{3C9155A3-1E43-4A40-812B-EA6F816865B5}"/>
                </a:ext>
              </a:extLst>
            </p:cNvPr>
            <p:cNvSpPr txBox="1"/>
            <p:nvPr/>
          </p:nvSpPr>
          <p:spPr>
            <a:xfrm>
              <a:off x="1630767" y="3564151"/>
              <a:ext cx="1050288" cy="415498"/>
            </a:xfrm>
            <a:prstGeom prst="rect">
              <a:avLst/>
            </a:prstGeom>
            <a:noFill/>
          </p:spPr>
          <p:txBody>
            <a:bodyPr wrap="none" rtlCol="0">
              <a:spAutoFit/>
            </a:bodyPr>
            <a:lstStyle/>
            <a:p>
              <a:pPr algn="ctr"/>
              <a:r>
                <a:rPr lang="en-US" sz="1050" b="1" dirty="0"/>
                <a:t>Investigation </a:t>
              </a:r>
            </a:p>
            <a:p>
              <a:pPr algn="ctr"/>
              <a:r>
                <a:rPr lang="en-US" sz="1050" b="1" dirty="0"/>
                <a:t>completed</a:t>
              </a:r>
            </a:p>
          </p:txBody>
        </p:sp>
        <p:sp>
          <p:nvSpPr>
            <p:cNvPr id="136" name="TextBox 135">
              <a:extLst>
                <a:ext uri="{FF2B5EF4-FFF2-40B4-BE49-F238E27FC236}">
                  <a16:creationId xmlns:a16="http://schemas.microsoft.com/office/drawing/2014/main" id="{8875C21D-E62C-404C-A336-8BF72F1E6C50}"/>
                </a:ext>
              </a:extLst>
            </p:cNvPr>
            <p:cNvSpPr txBox="1"/>
            <p:nvPr/>
          </p:nvSpPr>
          <p:spPr>
            <a:xfrm>
              <a:off x="76828" y="4097970"/>
              <a:ext cx="1553631" cy="415498"/>
            </a:xfrm>
            <a:prstGeom prst="rect">
              <a:avLst/>
            </a:prstGeom>
            <a:noFill/>
          </p:spPr>
          <p:txBody>
            <a:bodyPr wrap="none" rtlCol="0">
              <a:spAutoFit/>
            </a:bodyPr>
            <a:lstStyle/>
            <a:p>
              <a:pPr algn="ctr"/>
              <a:r>
                <a:rPr lang="en-US" sz="1050" b="1" dirty="0"/>
                <a:t>Hearing before</a:t>
              </a:r>
            </a:p>
            <a:p>
              <a:pPr algn="ctr"/>
              <a:r>
                <a:rPr lang="en-US" sz="1050" b="1" dirty="0"/>
                <a:t>Administrative Judge</a:t>
              </a:r>
            </a:p>
          </p:txBody>
        </p:sp>
        <p:sp>
          <p:nvSpPr>
            <p:cNvPr id="137" name="TextBox 136">
              <a:extLst>
                <a:ext uri="{FF2B5EF4-FFF2-40B4-BE49-F238E27FC236}">
                  <a16:creationId xmlns:a16="http://schemas.microsoft.com/office/drawing/2014/main" id="{8175A69D-29BE-4557-BD90-EC18D88E8121}"/>
                </a:ext>
              </a:extLst>
            </p:cNvPr>
            <p:cNvSpPr txBox="1"/>
            <p:nvPr/>
          </p:nvSpPr>
          <p:spPr>
            <a:xfrm>
              <a:off x="2564562" y="4107466"/>
              <a:ext cx="1531188" cy="415498"/>
            </a:xfrm>
            <a:prstGeom prst="rect">
              <a:avLst/>
            </a:prstGeom>
            <a:noFill/>
          </p:spPr>
          <p:txBody>
            <a:bodyPr wrap="none" rtlCol="0">
              <a:spAutoFit/>
            </a:bodyPr>
            <a:lstStyle/>
            <a:p>
              <a:pPr algn="ctr"/>
              <a:r>
                <a:rPr lang="en-US" sz="1050" b="1" dirty="0"/>
                <a:t>Final Army (Agency) </a:t>
              </a:r>
            </a:p>
            <a:p>
              <a:pPr algn="ctr"/>
              <a:r>
                <a:rPr lang="en-US" sz="1050" b="1" dirty="0"/>
                <a:t>Decision</a:t>
              </a:r>
            </a:p>
          </p:txBody>
        </p:sp>
        <p:sp>
          <p:nvSpPr>
            <p:cNvPr id="138" name="TextBox 137">
              <a:extLst>
                <a:ext uri="{FF2B5EF4-FFF2-40B4-BE49-F238E27FC236}">
                  <a16:creationId xmlns:a16="http://schemas.microsoft.com/office/drawing/2014/main" id="{3877BE40-3D2B-493C-ADF3-A5B1BABAD227}"/>
                </a:ext>
              </a:extLst>
            </p:cNvPr>
            <p:cNvSpPr txBox="1"/>
            <p:nvPr/>
          </p:nvSpPr>
          <p:spPr>
            <a:xfrm>
              <a:off x="2633143" y="4685957"/>
              <a:ext cx="1334020" cy="253916"/>
            </a:xfrm>
            <a:prstGeom prst="rect">
              <a:avLst/>
            </a:prstGeom>
            <a:noFill/>
          </p:spPr>
          <p:txBody>
            <a:bodyPr wrap="none" rtlCol="0">
              <a:spAutoFit/>
            </a:bodyPr>
            <a:lstStyle/>
            <a:p>
              <a:pPr algn="ctr"/>
              <a:r>
                <a:rPr lang="en-US" sz="1050" b="1" dirty="0"/>
                <a:t>Complainant Only</a:t>
              </a:r>
            </a:p>
          </p:txBody>
        </p:sp>
        <p:sp>
          <p:nvSpPr>
            <p:cNvPr id="139" name="TextBox 138">
              <a:extLst>
                <a:ext uri="{FF2B5EF4-FFF2-40B4-BE49-F238E27FC236}">
                  <a16:creationId xmlns:a16="http://schemas.microsoft.com/office/drawing/2014/main" id="{8001EE32-4B1D-439D-95F0-D7E425F4453E}"/>
                </a:ext>
              </a:extLst>
            </p:cNvPr>
            <p:cNvSpPr txBox="1"/>
            <p:nvPr/>
          </p:nvSpPr>
          <p:spPr>
            <a:xfrm>
              <a:off x="369940" y="4619625"/>
              <a:ext cx="952504" cy="415498"/>
            </a:xfrm>
            <a:prstGeom prst="rect">
              <a:avLst/>
            </a:prstGeom>
            <a:noFill/>
          </p:spPr>
          <p:txBody>
            <a:bodyPr wrap="none" rtlCol="0">
              <a:spAutoFit/>
            </a:bodyPr>
            <a:lstStyle/>
            <a:p>
              <a:pPr algn="ctr"/>
              <a:r>
                <a:rPr lang="en-US" sz="1050" b="1" dirty="0"/>
                <a:t>Final Action</a:t>
              </a:r>
            </a:p>
            <a:p>
              <a:pPr algn="ctr"/>
              <a:r>
                <a:rPr lang="en-US" sz="1050" b="1" dirty="0"/>
                <a:t> by Agency</a:t>
              </a:r>
            </a:p>
          </p:txBody>
        </p:sp>
        <p:sp>
          <p:nvSpPr>
            <p:cNvPr id="140" name="Rectangle 139">
              <a:extLst>
                <a:ext uri="{FF2B5EF4-FFF2-40B4-BE49-F238E27FC236}">
                  <a16:creationId xmlns:a16="http://schemas.microsoft.com/office/drawing/2014/main" id="{7ADD9160-B40A-4491-8C79-F0B7CD24E985}"/>
                </a:ext>
              </a:extLst>
            </p:cNvPr>
            <p:cNvSpPr/>
            <p:nvPr/>
          </p:nvSpPr>
          <p:spPr>
            <a:xfrm>
              <a:off x="1363348" y="5807765"/>
              <a:ext cx="1521522" cy="3644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357B4CD5-6524-4E99-8CAA-2D3B3B063966}"/>
                </a:ext>
              </a:extLst>
            </p:cNvPr>
            <p:cNvSpPr txBox="1"/>
            <p:nvPr/>
          </p:nvSpPr>
          <p:spPr>
            <a:xfrm>
              <a:off x="1410406" y="5248059"/>
              <a:ext cx="1410964" cy="415498"/>
            </a:xfrm>
            <a:prstGeom prst="rect">
              <a:avLst/>
            </a:prstGeom>
            <a:noFill/>
          </p:spPr>
          <p:txBody>
            <a:bodyPr wrap="none" rtlCol="0">
              <a:spAutoFit/>
            </a:bodyPr>
            <a:lstStyle/>
            <a:p>
              <a:pPr algn="ctr"/>
              <a:r>
                <a:rPr lang="en-US" sz="1050" b="1" dirty="0"/>
                <a:t>Appeal to Office of</a:t>
              </a:r>
            </a:p>
            <a:p>
              <a:pPr algn="ctr"/>
              <a:r>
                <a:rPr lang="en-US" sz="1050" b="1" dirty="0"/>
                <a:t>Federal Operations</a:t>
              </a:r>
            </a:p>
          </p:txBody>
        </p:sp>
        <p:sp>
          <p:nvSpPr>
            <p:cNvPr id="142" name="TextBox 141">
              <a:extLst>
                <a:ext uri="{FF2B5EF4-FFF2-40B4-BE49-F238E27FC236}">
                  <a16:creationId xmlns:a16="http://schemas.microsoft.com/office/drawing/2014/main" id="{AF934ADF-5743-4569-A467-A1FD5A1B4793}"/>
                </a:ext>
              </a:extLst>
            </p:cNvPr>
            <p:cNvSpPr txBox="1"/>
            <p:nvPr/>
          </p:nvSpPr>
          <p:spPr>
            <a:xfrm>
              <a:off x="1616393" y="5861134"/>
              <a:ext cx="998992" cy="253916"/>
            </a:xfrm>
            <a:prstGeom prst="rect">
              <a:avLst/>
            </a:prstGeom>
            <a:noFill/>
          </p:spPr>
          <p:txBody>
            <a:bodyPr wrap="none" rtlCol="0">
              <a:spAutoFit/>
            </a:bodyPr>
            <a:lstStyle/>
            <a:p>
              <a:pPr algn="ctr"/>
              <a:r>
                <a:rPr lang="en-US" sz="1050" b="1" dirty="0"/>
                <a:t>Civil Actions</a:t>
              </a:r>
            </a:p>
          </p:txBody>
        </p:sp>
        <p:cxnSp>
          <p:nvCxnSpPr>
            <p:cNvPr id="143" name="Straight Connector 142">
              <a:extLst>
                <a:ext uri="{FF2B5EF4-FFF2-40B4-BE49-F238E27FC236}">
                  <a16:creationId xmlns:a16="http://schemas.microsoft.com/office/drawing/2014/main" id="{E53359B7-2C02-4D94-9111-C487B63517B5}"/>
                </a:ext>
              </a:extLst>
            </p:cNvPr>
            <p:cNvCxnSpPr>
              <a:cxnSpLocks/>
            </p:cNvCxnSpPr>
            <p:nvPr/>
          </p:nvCxnSpPr>
          <p:spPr>
            <a:xfrm>
              <a:off x="2124109" y="1752842"/>
              <a:ext cx="0" cy="3712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D611067-8372-4F55-9CF2-EFFF98C6E37E}"/>
                </a:ext>
              </a:extLst>
            </p:cNvPr>
            <p:cNvCxnSpPr>
              <a:cxnSpLocks/>
            </p:cNvCxnSpPr>
            <p:nvPr/>
          </p:nvCxnSpPr>
          <p:spPr>
            <a:xfrm>
              <a:off x="2121146" y="3973968"/>
              <a:ext cx="1391" cy="3489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516561-747E-40C7-A61C-15AF87081711}"/>
                </a:ext>
              </a:extLst>
            </p:cNvPr>
            <p:cNvCxnSpPr>
              <a:cxnSpLocks/>
            </p:cNvCxnSpPr>
            <p:nvPr/>
          </p:nvCxnSpPr>
          <p:spPr>
            <a:xfrm>
              <a:off x="807821" y="3218946"/>
              <a:ext cx="0" cy="5697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BA763DD-3177-4FF2-9EF7-1946BCC3429A}"/>
                </a:ext>
              </a:extLst>
            </p:cNvPr>
            <p:cNvCxnSpPr>
              <a:stCxn id="136" idx="3"/>
              <a:endCxn id="127" idx="1"/>
            </p:cNvCxnSpPr>
            <p:nvPr/>
          </p:nvCxnSpPr>
          <p:spPr>
            <a:xfrm flipV="1">
              <a:off x="1630459" y="4297018"/>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DA243C-C34D-42CB-AA60-828ABA3F530C}"/>
                </a:ext>
              </a:extLst>
            </p:cNvPr>
            <p:cNvCxnSpPr/>
            <p:nvPr/>
          </p:nvCxnSpPr>
          <p:spPr>
            <a:xfrm flipV="1">
              <a:off x="1607133" y="2105849"/>
              <a:ext cx="916992" cy="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object 72">
              <a:extLst>
                <a:ext uri="{FF2B5EF4-FFF2-40B4-BE49-F238E27FC236}">
                  <a16:creationId xmlns:a16="http://schemas.microsoft.com/office/drawing/2014/main" id="{274B9592-1397-44AB-8EBA-8BC18D746696}"/>
                </a:ext>
              </a:extLst>
            </p:cNvPr>
            <p:cNvSpPr txBox="1"/>
            <p:nvPr/>
          </p:nvSpPr>
          <p:spPr>
            <a:xfrm>
              <a:off x="2934839" y="1514798"/>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45</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49" name="object 73">
              <a:extLst>
                <a:ext uri="{FF2B5EF4-FFF2-40B4-BE49-F238E27FC236}">
                  <a16:creationId xmlns:a16="http://schemas.microsoft.com/office/drawing/2014/main" id="{4777F618-229C-4BC3-A36C-8E675BF12AB4}"/>
                </a:ext>
              </a:extLst>
            </p:cNvPr>
            <p:cNvSpPr txBox="1"/>
            <p:nvPr/>
          </p:nvSpPr>
          <p:spPr>
            <a:xfrm>
              <a:off x="3515181" y="2309859"/>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90</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50" name="object 71">
              <a:extLst>
                <a:ext uri="{FF2B5EF4-FFF2-40B4-BE49-F238E27FC236}">
                  <a16:creationId xmlns:a16="http://schemas.microsoft.com/office/drawing/2014/main" id="{8C7ED8CA-E566-4625-9AD0-D8A2B723F4B4}"/>
                </a:ext>
              </a:extLst>
            </p:cNvPr>
            <p:cNvSpPr txBox="1"/>
            <p:nvPr/>
          </p:nvSpPr>
          <p:spPr>
            <a:xfrm>
              <a:off x="228600" y="2318570"/>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30</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51" name="object 69">
              <a:extLst>
                <a:ext uri="{FF2B5EF4-FFF2-40B4-BE49-F238E27FC236}">
                  <a16:creationId xmlns:a16="http://schemas.microsoft.com/office/drawing/2014/main" id="{84E654CE-9CB2-4C6C-B8FB-4D9530259063}"/>
                </a:ext>
              </a:extLst>
            </p:cNvPr>
            <p:cNvSpPr txBox="1"/>
            <p:nvPr/>
          </p:nvSpPr>
          <p:spPr>
            <a:xfrm>
              <a:off x="228600" y="3434614"/>
              <a:ext cx="522909"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180</a:t>
              </a:r>
              <a:r>
                <a:rPr sz="900" b="1" spc="50" dirty="0">
                  <a:latin typeface="Arial"/>
                  <a:cs typeface="Arial"/>
                </a:rPr>
                <a:t> </a:t>
              </a:r>
              <a:r>
                <a:rPr sz="900" b="1" spc="-20" dirty="0">
                  <a:latin typeface="Arial"/>
                  <a:cs typeface="Arial"/>
                </a:rPr>
                <a:t>days</a:t>
              </a:r>
              <a:endParaRPr sz="900" b="1" dirty="0">
                <a:latin typeface="Arial"/>
                <a:cs typeface="Arial"/>
              </a:endParaRPr>
            </a:p>
          </p:txBody>
        </p:sp>
        <p:sp>
          <p:nvSpPr>
            <p:cNvPr id="152" name="object 70">
              <a:extLst>
                <a:ext uri="{FF2B5EF4-FFF2-40B4-BE49-F238E27FC236}">
                  <a16:creationId xmlns:a16="http://schemas.microsoft.com/office/drawing/2014/main" id="{03BB9741-CE67-4EC1-87E9-65EF29534342}"/>
                </a:ext>
              </a:extLst>
            </p:cNvPr>
            <p:cNvSpPr txBox="1"/>
            <p:nvPr/>
          </p:nvSpPr>
          <p:spPr>
            <a:xfrm>
              <a:off x="2332792" y="2832396"/>
              <a:ext cx="455996" cy="155171"/>
            </a:xfrm>
            <a:prstGeom prst="rect">
              <a:avLst/>
            </a:prstGeom>
          </p:spPr>
          <p:txBody>
            <a:bodyPr vert="horz" wrap="square" lIns="0" tIns="16510" rIns="0" bIns="0" rtlCol="0">
              <a:spAutoFit/>
            </a:bodyPr>
            <a:lstStyle>
              <a:defPPr>
                <a:defRPr kern="0"/>
              </a:defPPr>
            </a:lstStyle>
            <a:p>
              <a:pPr marL="12700">
                <a:lnSpc>
                  <a:spcPct val="100000"/>
                </a:lnSpc>
                <a:spcBef>
                  <a:spcPts val="130"/>
                </a:spcBef>
              </a:pPr>
              <a:r>
                <a:rPr sz="900" b="1" dirty="0">
                  <a:latin typeface="Arial"/>
                  <a:cs typeface="Arial"/>
                </a:rPr>
                <a:t>15</a:t>
              </a:r>
              <a:r>
                <a:rPr sz="900" b="1" spc="35" dirty="0">
                  <a:latin typeface="Arial"/>
                  <a:cs typeface="Arial"/>
                </a:rPr>
                <a:t> </a:t>
              </a:r>
              <a:r>
                <a:rPr sz="900" b="1" spc="-20" dirty="0">
                  <a:latin typeface="Arial"/>
                  <a:cs typeface="Arial"/>
                </a:rPr>
                <a:t>days</a:t>
              </a:r>
              <a:endParaRPr sz="900" b="1" dirty="0">
                <a:latin typeface="Arial"/>
                <a:cs typeface="Arial"/>
              </a:endParaRPr>
            </a:p>
          </p:txBody>
        </p:sp>
        <p:sp>
          <p:nvSpPr>
            <p:cNvPr id="153" name="object 68">
              <a:extLst>
                <a:ext uri="{FF2B5EF4-FFF2-40B4-BE49-F238E27FC236}">
                  <a16:creationId xmlns:a16="http://schemas.microsoft.com/office/drawing/2014/main" id="{92162A47-98F4-4D3E-AAE4-CA451FBFA593}"/>
                </a:ext>
              </a:extLst>
            </p:cNvPr>
            <p:cNvSpPr txBox="1"/>
            <p:nvPr/>
          </p:nvSpPr>
          <p:spPr>
            <a:xfrm>
              <a:off x="1724317" y="4335426"/>
              <a:ext cx="778100" cy="293670"/>
            </a:xfrm>
            <a:prstGeom prst="rect">
              <a:avLst/>
            </a:prstGeom>
          </p:spPr>
          <p:txBody>
            <a:bodyPr vert="horz" wrap="square" lIns="0" tIns="16510" rIns="0" bIns="0" rtlCol="0">
              <a:spAutoFit/>
            </a:bodyPr>
            <a:lstStyle>
              <a:defPPr>
                <a:defRPr kern="0"/>
              </a:defPPr>
            </a:lstStyle>
            <a:p>
              <a:pPr marL="12700" algn="ctr">
                <a:lnSpc>
                  <a:spcPct val="100000"/>
                </a:lnSpc>
                <a:spcBef>
                  <a:spcPts val="130"/>
                </a:spcBef>
              </a:pPr>
              <a:r>
                <a:rPr sz="900" b="1" dirty="0">
                  <a:latin typeface="Arial"/>
                  <a:cs typeface="Arial"/>
                </a:rPr>
                <a:t>30</a:t>
              </a:r>
              <a:r>
                <a:rPr sz="900" b="1" spc="35" dirty="0">
                  <a:latin typeface="Arial"/>
                  <a:cs typeface="Arial"/>
                </a:rPr>
                <a:t> </a:t>
              </a:r>
              <a:r>
                <a:rPr sz="900" b="1" spc="-20" dirty="0">
                  <a:latin typeface="Arial"/>
                  <a:cs typeface="Arial"/>
                </a:rPr>
                <a:t>days</a:t>
              </a:r>
              <a:r>
                <a:rPr lang="en-US" sz="900" b="1" spc="-20" dirty="0">
                  <a:latin typeface="Arial"/>
                  <a:cs typeface="Arial"/>
                </a:rPr>
                <a:t> to elect</a:t>
              </a:r>
              <a:endParaRPr sz="900" b="1" dirty="0">
                <a:latin typeface="Arial"/>
                <a:cs typeface="Arial"/>
              </a:endParaRPr>
            </a:p>
          </p:txBody>
        </p:sp>
        <p:sp>
          <p:nvSpPr>
            <p:cNvPr id="154" name="object 61">
              <a:extLst>
                <a:ext uri="{FF2B5EF4-FFF2-40B4-BE49-F238E27FC236}">
                  <a16:creationId xmlns:a16="http://schemas.microsoft.com/office/drawing/2014/main" id="{F27BFF68-EDB6-4D87-8461-1A07D06A55ED}"/>
                </a:ext>
              </a:extLst>
            </p:cNvPr>
            <p:cNvSpPr txBox="1"/>
            <p:nvPr/>
          </p:nvSpPr>
          <p:spPr>
            <a:xfrm>
              <a:off x="2895600" y="5766933"/>
              <a:ext cx="1891723" cy="424860"/>
            </a:xfrm>
            <a:prstGeom prst="rect">
              <a:avLst/>
            </a:prstGeom>
          </p:spPr>
          <p:txBody>
            <a:bodyPr vert="horz" wrap="square" lIns="0" tIns="12065" rIns="0" bIns="0" rtlCol="0">
              <a:spAutoFit/>
            </a:bodyPr>
            <a:lstStyle>
              <a:defPPr>
                <a:defRPr kern="0"/>
              </a:defPPr>
            </a:lstStyle>
            <a:p>
              <a:pPr marL="12065" marR="5080" algn="ctr">
                <a:lnSpc>
                  <a:spcPct val="114500"/>
                </a:lnSpc>
                <a:spcBef>
                  <a:spcPts val="95"/>
                </a:spcBef>
              </a:pPr>
              <a:r>
                <a:rPr sz="800" b="1" dirty="0">
                  <a:latin typeface="Arial"/>
                  <a:cs typeface="Arial"/>
                </a:rPr>
                <a:t>*All days are considered </a:t>
              </a:r>
              <a:r>
                <a:rPr sz="800" b="1" spc="-10" dirty="0">
                  <a:latin typeface="Arial"/>
                  <a:cs typeface="Arial"/>
                </a:rPr>
                <a:t>calendar</a:t>
              </a:r>
              <a:r>
                <a:rPr sz="800" b="1" dirty="0">
                  <a:latin typeface="Arial"/>
                  <a:cs typeface="Arial"/>
                </a:rPr>
                <a:t> days, which includes </a:t>
              </a:r>
              <a:r>
                <a:rPr sz="800" b="1" spc="-10" dirty="0">
                  <a:latin typeface="Arial"/>
                  <a:cs typeface="Arial"/>
                </a:rPr>
                <a:t>weekends</a:t>
              </a:r>
              <a:r>
                <a:rPr sz="800" b="1" dirty="0">
                  <a:latin typeface="Arial"/>
                  <a:cs typeface="Arial"/>
                </a:rPr>
                <a:t> and </a:t>
              </a:r>
              <a:r>
                <a:rPr sz="800" b="1" spc="-10" dirty="0">
                  <a:latin typeface="Arial"/>
                  <a:cs typeface="Arial"/>
                </a:rPr>
                <a:t>holidays</a:t>
              </a:r>
              <a:endParaRPr sz="800" b="1" dirty="0">
                <a:latin typeface="Arial"/>
                <a:cs typeface="Arial"/>
              </a:endParaRPr>
            </a:p>
          </p:txBody>
        </p:sp>
      </p:grpSp>
      <p:sp>
        <p:nvSpPr>
          <p:cNvPr id="3" name="TextBox 2">
            <a:extLst>
              <a:ext uri="{FF2B5EF4-FFF2-40B4-BE49-F238E27FC236}">
                <a16:creationId xmlns:a16="http://schemas.microsoft.com/office/drawing/2014/main" id="{E0416EF2-79B4-E2D6-F399-38BC83D990B1}"/>
              </a:ext>
            </a:extLst>
          </p:cNvPr>
          <p:cNvSpPr txBox="1"/>
          <p:nvPr/>
        </p:nvSpPr>
        <p:spPr>
          <a:xfrm>
            <a:off x="3110331" y="6076987"/>
            <a:ext cx="5909387" cy="307777"/>
          </a:xfrm>
          <a:prstGeom prst="rect">
            <a:avLst/>
          </a:prstGeom>
          <a:noFill/>
        </p:spPr>
        <p:txBody>
          <a:bodyPr wrap="square" rtlCol="0">
            <a:spAutoFit/>
          </a:bodyPr>
          <a:lstStyle/>
          <a:p>
            <a:pPr marL="12700" marR="53975" algn="ctr"/>
            <a:r>
              <a:rPr lang="en-US" sz="1400" i="1" spc="-10" dirty="0">
                <a:cs typeface="Arial" panose="020B0604020202020204" pitchFamily="34" charset="0"/>
              </a:rPr>
              <a:t>See</a:t>
            </a:r>
            <a:r>
              <a:rPr lang="en-US" sz="1400" spc="-10" dirty="0">
                <a:cs typeface="Arial" panose="020B0604020202020204" pitchFamily="34" charset="0"/>
              </a:rPr>
              <a:t>  AR 690-600, “EEO Discrimination Complaints.”</a:t>
            </a:r>
            <a:endParaRPr lang="en-US" sz="1400" dirty="0">
              <a:cs typeface="Arial" panose="020B0604020202020204" pitchFamily="34" charset="0"/>
            </a:endParaRPr>
          </a:p>
        </p:txBody>
      </p:sp>
      <p:sp>
        <p:nvSpPr>
          <p:cNvPr id="2" name="Slide Number Placeholder 1">
            <a:extLst>
              <a:ext uri="{FF2B5EF4-FFF2-40B4-BE49-F238E27FC236}">
                <a16:creationId xmlns:a16="http://schemas.microsoft.com/office/drawing/2014/main" id="{379AA67D-2228-5D27-9A12-BDB32978E629}"/>
              </a:ext>
            </a:extLst>
          </p:cNvPr>
          <p:cNvSpPr>
            <a:spLocks noGrp="1"/>
          </p:cNvSpPr>
          <p:nvPr>
            <p:ph type="sldNum" sz="quarter" idx="12"/>
          </p:nvPr>
        </p:nvSpPr>
        <p:spPr/>
        <p:txBody>
          <a:bodyPr/>
          <a:lstStyle/>
          <a:p>
            <a:fld id="{9C54E713-4D30-4F69-9D04-62996E400222}" type="slidenum">
              <a:rPr lang="en-US" altLang="en-US" smtClean="0"/>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14369246XSmall.jpg">
            <a:extLst>
              <a:ext uri="{FF2B5EF4-FFF2-40B4-BE49-F238E27FC236}">
                <a16:creationId xmlns:a16="http://schemas.microsoft.com/office/drawing/2014/main" id="{90B8B9C9-ACAF-4025-87A0-61D33D978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145" y="990600"/>
            <a:ext cx="2924175" cy="3724275"/>
          </a:xfrm>
          <a:prstGeom prst="rect">
            <a:avLst/>
          </a:prstGeom>
        </p:spPr>
      </p:pic>
      <p:sp>
        <p:nvSpPr>
          <p:cNvPr id="4" name="Slide Number Placeholder 3">
            <a:extLst>
              <a:ext uri="{FF2B5EF4-FFF2-40B4-BE49-F238E27FC236}">
                <a16:creationId xmlns:a16="http://schemas.microsoft.com/office/drawing/2014/main" id="{D5AABDB3-A306-4E46-8FE5-D0936FFA7B75}"/>
              </a:ext>
            </a:extLst>
          </p:cNvPr>
          <p:cNvSpPr>
            <a:spLocks noGrp="1"/>
          </p:cNvSpPr>
          <p:nvPr>
            <p:ph type="sldNum" sz="quarter" idx="12"/>
          </p:nvPr>
        </p:nvSpPr>
        <p:spPr/>
        <p:txBody>
          <a:bodyPr/>
          <a:lstStyle/>
          <a:p>
            <a:fld id="{9C54E713-4D30-4F69-9D04-62996E400222}" type="slidenum">
              <a:rPr lang="en-US" altLang="en-US" smtClean="0"/>
              <a:pPr/>
              <a:t>11</a:t>
            </a:fld>
            <a:endParaRPr lang="en-US" altLang="en-US" dirty="0"/>
          </a:p>
        </p:txBody>
      </p:sp>
      <p:sp>
        <p:nvSpPr>
          <p:cNvPr id="8" name="Title 1">
            <a:extLst>
              <a:ext uri="{FF2B5EF4-FFF2-40B4-BE49-F238E27FC236}">
                <a16:creationId xmlns:a16="http://schemas.microsoft.com/office/drawing/2014/main" id="{DC34BB4D-8CC8-4575-9A3C-CBF2C142AC44}"/>
              </a:ext>
            </a:extLst>
          </p:cNvPr>
          <p:cNvSpPr>
            <a:spLocks noGrp="1"/>
          </p:cNvSpPr>
          <p:nvPr>
            <p:ph type="title"/>
          </p:nvPr>
        </p:nvSpPr>
        <p:spPr>
          <a:xfrm>
            <a:off x="457200" y="76200"/>
            <a:ext cx="8229600" cy="381000"/>
          </a:xfrm>
        </p:spPr>
        <p:txBody>
          <a:bodyPr/>
          <a:lstStyle/>
          <a:p>
            <a:pPr eaLnBrk="1" hangingPunct="1"/>
            <a:r>
              <a:rPr lang="en-US" altLang="en-US" sz="2000" b="1" dirty="0">
                <a:latin typeface="Arial" panose="020B0604020202020204" pitchFamily="34" charset="0"/>
                <a:cs typeface="Arial" panose="020B0604020202020204" pitchFamily="34" charset="0"/>
              </a:rPr>
              <a:t> </a:t>
            </a:r>
            <a:r>
              <a:rPr lang="en-US" altLang="en-US" sz="2000" b="1" u="sng" dirty="0">
                <a:latin typeface="Arial" panose="020B0604020202020204" pitchFamily="34" charset="0"/>
                <a:cs typeface="Arial" panose="020B0604020202020204" pitchFamily="34" charset="0"/>
              </a:rPr>
              <a:t>Equal Employment Opportunity</a:t>
            </a:r>
          </a:p>
        </p:txBody>
      </p:sp>
      <p:sp>
        <p:nvSpPr>
          <p:cNvPr id="9" name="Rectangle 8">
            <a:extLst>
              <a:ext uri="{FF2B5EF4-FFF2-40B4-BE49-F238E27FC236}">
                <a16:creationId xmlns:a16="http://schemas.microsoft.com/office/drawing/2014/main" id="{303E7ADC-3AA0-4C26-80EF-3D91AB8FBC15}"/>
              </a:ext>
            </a:extLst>
          </p:cNvPr>
          <p:cNvSpPr/>
          <p:nvPr/>
        </p:nvSpPr>
        <p:spPr>
          <a:xfrm>
            <a:off x="152400" y="931393"/>
            <a:ext cx="5929745" cy="5286062"/>
          </a:xfrm>
          <a:prstGeom prst="rect">
            <a:avLst/>
          </a:prstGeom>
        </p:spPr>
        <p:txBody>
          <a:bodyPr wrap="square">
            <a:spAutoFit/>
          </a:bodyPr>
          <a:lstStyle/>
          <a:p>
            <a:pPr>
              <a:lnSpc>
                <a:spcPct val="90000"/>
              </a:lnSpc>
            </a:pPr>
            <a:r>
              <a:rPr lang="en-US" sz="1500" b="0" i="0" u="none" strike="noStrike" dirty="0">
                <a:effectLst/>
                <a:cs typeface="Arial" panose="020B0604020202020204" pitchFamily="34" charset="0"/>
              </a:rPr>
              <a:t>If an employee you supervise has contacted the EEO office with a complaint or participated in EEO activity:</a:t>
            </a:r>
          </a:p>
          <a:p>
            <a:pPr>
              <a:lnSpc>
                <a:spcPct val="90000"/>
              </a:lnSpc>
            </a:pPr>
            <a:endParaRPr lang="en-US" sz="1500" b="0" i="0" u="none" strike="noStrike" dirty="0">
              <a:effectLst/>
              <a:cs typeface="Arial" panose="020B0604020202020204" pitchFamily="34" charset="0"/>
            </a:endParaRPr>
          </a:p>
          <a:p>
            <a:pPr marL="285750" indent="-285750">
              <a:lnSpc>
                <a:spcPct val="90000"/>
              </a:lnSpc>
              <a:buBlip>
                <a:blip r:embed="rId3">
                  <a:extLst>
                    <a:ext uri="{96DAC541-7B7A-43D3-8B79-37D633B846F1}">
                      <asvg:svgBlip xmlns:asvg="http://schemas.microsoft.com/office/drawing/2016/SVG/main" r:embed="rId4"/>
                    </a:ext>
                  </a:extLst>
                </a:blip>
              </a:buBlip>
            </a:pPr>
            <a:r>
              <a:rPr lang="en-US" sz="1500" b="1" i="0" u="none" strike="noStrike" dirty="0">
                <a:effectLst/>
                <a:cs typeface="Arial" panose="020B0604020202020204" pitchFamily="34" charset="0"/>
              </a:rPr>
              <a:t>DO NOT </a:t>
            </a:r>
            <a:r>
              <a:rPr lang="en-US" sz="1500" b="0" i="0" u="none" strike="noStrike" dirty="0">
                <a:effectLst/>
                <a:cs typeface="Arial" panose="020B0604020202020204" pitchFamily="34" charset="0"/>
              </a:rPr>
              <a:t>confront the employee about the complaint or try to </a:t>
            </a:r>
            <a:br>
              <a:rPr lang="en-US" sz="1500" b="0" i="0" u="none" strike="noStrike" dirty="0">
                <a:effectLst/>
                <a:cs typeface="Arial" panose="020B0604020202020204" pitchFamily="34" charset="0"/>
              </a:rPr>
            </a:br>
            <a:r>
              <a:rPr lang="en-US" sz="1500" b="0" i="0" u="none" strike="noStrike" dirty="0">
                <a:effectLst/>
                <a:cs typeface="Arial" panose="020B0604020202020204" pitchFamily="34" charset="0"/>
              </a:rPr>
              <a:t>persuade the employee to drop the complaint. </a:t>
            </a:r>
          </a:p>
          <a:p>
            <a:pPr marL="285750" indent="-285750">
              <a:lnSpc>
                <a:spcPct val="90000"/>
              </a:lnSpc>
              <a:buFont typeface="Wingdings" panose="05000000000000000000" pitchFamily="2" charset="2"/>
              <a:buChar char="q"/>
            </a:pPr>
            <a:endParaRPr lang="en-US" sz="1500" b="0" i="0" u="none" strike="noStrike" dirty="0">
              <a:effectLst/>
              <a:cs typeface="Arial" panose="020B0604020202020204" pitchFamily="34" charset="0"/>
            </a:endParaRPr>
          </a:p>
          <a:p>
            <a:pPr marL="285750" indent="-285750">
              <a:lnSpc>
                <a:spcPct val="90000"/>
              </a:lnSpc>
              <a:buBlip>
                <a:blip r:embed="rId3">
                  <a:extLst>
                    <a:ext uri="{96DAC541-7B7A-43D3-8B79-37D633B846F1}">
                      <asvg:svgBlip xmlns:asvg="http://schemas.microsoft.com/office/drawing/2016/SVG/main" r:embed="rId4"/>
                    </a:ext>
                  </a:extLst>
                </a:blip>
              </a:buBlip>
            </a:pPr>
            <a:r>
              <a:rPr lang="en-US" sz="1500" b="1" i="0" u="none" strike="noStrike" dirty="0">
                <a:effectLst/>
                <a:cs typeface="Arial" panose="020B0604020202020204" pitchFamily="34" charset="0"/>
              </a:rPr>
              <a:t>DO NOT </a:t>
            </a:r>
            <a:r>
              <a:rPr lang="en-US" sz="1500" b="0" i="0" u="none" strike="noStrike" dirty="0">
                <a:effectLst/>
                <a:cs typeface="Arial" panose="020B0604020202020204" pitchFamily="34" charset="0"/>
              </a:rPr>
              <a:t>discuss the complaint or share information about the </a:t>
            </a:r>
            <a:br>
              <a:rPr lang="en-US" sz="1500" b="0" i="0" u="none" strike="noStrike" dirty="0">
                <a:effectLst/>
                <a:cs typeface="Arial" panose="020B0604020202020204" pitchFamily="34" charset="0"/>
              </a:rPr>
            </a:br>
            <a:r>
              <a:rPr lang="en-US" sz="1500" b="0" i="0" u="none" strike="noStrike" dirty="0">
                <a:effectLst/>
                <a:cs typeface="Arial" panose="020B0604020202020204" pitchFamily="34" charset="0"/>
              </a:rPr>
              <a:t>complaint with colleagues, subordinates, managers, or publicly. </a:t>
            </a:r>
            <a:br>
              <a:rPr lang="en-US" sz="1500" b="0" i="0" u="none" strike="noStrike" dirty="0">
                <a:effectLst/>
                <a:cs typeface="Arial" panose="020B0604020202020204" pitchFamily="34" charset="0"/>
              </a:rPr>
            </a:br>
            <a:r>
              <a:rPr lang="en-US" sz="1500" b="0" i="0" u="none" strike="noStrike" dirty="0">
                <a:effectLst/>
                <a:cs typeface="Arial" panose="020B0604020202020204" pitchFamily="34" charset="0"/>
              </a:rPr>
              <a:t>Instead, keep the matter as confidential as possible.</a:t>
            </a:r>
          </a:p>
          <a:p>
            <a:pPr marL="285750" indent="-285750">
              <a:lnSpc>
                <a:spcPct val="90000"/>
              </a:lnSpc>
              <a:buBlip>
                <a:blip r:embed="rId3">
                  <a:extLst>
                    <a:ext uri="{96DAC541-7B7A-43D3-8B79-37D633B846F1}">
                      <asvg:svgBlip xmlns:asvg="http://schemas.microsoft.com/office/drawing/2016/SVG/main" r:embed="rId4"/>
                    </a:ext>
                  </a:extLst>
                </a:blip>
              </a:buBlip>
            </a:pPr>
            <a:endParaRPr lang="en-US" sz="1500" b="0" i="0" u="none" strike="noStrike" dirty="0">
              <a:effectLst/>
              <a:cs typeface="Arial" panose="020B0604020202020204" pitchFamily="34" charset="0"/>
            </a:endParaRPr>
          </a:p>
          <a:p>
            <a:pPr marL="285750" indent="-285750">
              <a:lnSpc>
                <a:spcPct val="90000"/>
              </a:lnSpc>
              <a:buBlip>
                <a:blip r:embed="rId3">
                  <a:extLst>
                    <a:ext uri="{96DAC541-7B7A-43D3-8B79-37D633B846F1}">
                      <asvg:svgBlip xmlns:asvg="http://schemas.microsoft.com/office/drawing/2016/SVG/main" r:embed="rId4"/>
                    </a:ext>
                  </a:extLst>
                </a:blip>
              </a:buBlip>
            </a:pPr>
            <a:r>
              <a:rPr lang="en-US" sz="1500" b="1" i="0" u="none" strike="noStrike" dirty="0">
                <a:effectLst/>
                <a:cs typeface="Arial" panose="020B0604020202020204" pitchFamily="34" charset="0"/>
              </a:rPr>
              <a:t>DO NOT </a:t>
            </a:r>
            <a:r>
              <a:rPr lang="en-US" sz="1500" b="0" i="0" u="none" strike="noStrike" dirty="0">
                <a:effectLst/>
                <a:cs typeface="Arial" panose="020B0604020202020204" pitchFamily="34" charset="0"/>
              </a:rPr>
              <a:t>try to avoid the employee or change your behavior toward the employee in a negative way; this can be perceived as retaliatory.</a:t>
            </a:r>
          </a:p>
          <a:p>
            <a:pPr marL="285750" indent="-285750">
              <a:lnSpc>
                <a:spcPct val="90000"/>
              </a:lnSpc>
              <a:buBlip>
                <a:blip r:embed="rId3">
                  <a:extLst>
                    <a:ext uri="{96DAC541-7B7A-43D3-8B79-37D633B846F1}">
                      <asvg:svgBlip xmlns:asvg="http://schemas.microsoft.com/office/drawing/2016/SVG/main" r:embed="rId4"/>
                    </a:ext>
                  </a:extLst>
                </a:blip>
              </a:buBlip>
            </a:pPr>
            <a:endParaRPr lang="en-US" sz="1500" b="0" i="0" u="none" strike="noStrike" dirty="0">
              <a:effectLst/>
              <a:cs typeface="Arial" panose="020B0604020202020204" pitchFamily="34" charset="0"/>
            </a:endParaRPr>
          </a:p>
          <a:p>
            <a:pPr marL="285750" indent="-285750">
              <a:lnSpc>
                <a:spcPct val="90000"/>
              </a:lnSpc>
              <a:buBlip>
                <a:blip r:embed="rId3">
                  <a:extLst>
                    <a:ext uri="{96DAC541-7B7A-43D3-8B79-37D633B846F1}">
                      <asvg:svgBlip xmlns:asvg="http://schemas.microsoft.com/office/drawing/2016/SVG/main" r:embed="rId4"/>
                    </a:ext>
                  </a:extLst>
                </a:blip>
              </a:buBlip>
            </a:pPr>
            <a:r>
              <a:rPr lang="en-US" sz="1500" b="1" i="0" u="none" strike="noStrike" dirty="0">
                <a:effectLst/>
                <a:cs typeface="Arial" panose="020B0604020202020204" pitchFamily="34" charset="0"/>
              </a:rPr>
              <a:t>DO NOT </a:t>
            </a:r>
            <a:r>
              <a:rPr lang="en-US" sz="1500" b="0" i="0" u="none" strike="noStrike" dirty="0">
                <a:effectLst/>
                <a:cs typeface="Arial" panose="020B0604020202020204" pitchFamily="34" charset="0"/>
              </a:rPr>
              <a:t>threaten the employee, witnesses, or anyone else involved in processing the complaint.</a:t>
            </a:r>
          </a:p>
          <a:p>
            <a:pPr marL="285750" indent="-285750">
              <a:lnSpc>
                <a:spcPct val="90000"/>
              </a:lnSpc>
              <a:buBlip>
                <a:blip r:embed="rId3">
                  <a:extLst>
                    <a:ext uri="{96DAC541-7B7A-43D3-8B79-37D633B846F1}">
                      <asvg:svgBlip xmlns:asvg="http://schemas.microsoft.com/office/drawing/2016/SVG/main" r:embed="rId4"/>
                    </a:ext>
                  </a:extLst>
                </a:blip>
              </a:buBlip>
            </a:pPr>
            <a:endParaRPr lang="en-US" sz="1500" b="0" i="0" u="none" strike="noStrike" dirty="0">
              <a:effectLst/>
              <a:cs typeface="Arial" panose="020B0604020202020204" pitchFamily="34" charset="0"/>
            </a:endParaRPr>
          </a:p>
          <a:p>
            <a:pPr marL="285750" indent="-285750">
              <a:lnSpc>
                <a:spcPct val="90000"/>
              </a:lnSpc>
              <a:buBlip>
                <a:blip r:embed="rId3">
                  <a:extLst>
                    <a:ext uri="{96DAC541-7B7A-43D3-8B79-37D633B846F1}">
                      <asvg:svgBlip xmlns:asvg="http://schemas.microsoft.com/office/drawing/2016/SVG/main" r:embed="rId4"/>
                    </a:ext>
                  </a:extLst>
                </a:blip>
              </a:buBlip>
            </a:pPr>
            <a:r>
              <a:rPr lang="en-US" sz="1500" b="1" i="0" u="none" strike="noStrike" dirty="0">
                <a:effectLst/>
                <a:cs typeface="Arial" panose="020B0604020202020204" pitchFamily="34" charset="0"/>
              </a:rPr>
              <a:t>DO NOT </a:t>
            </a:r>
            <a:r>
              <a:rPr lang="en-US" sz="1500" b="0" i="0" u="none" strike="noStrike" dirty="0">
                <a:effectLst/>
                <a:cs typeface="Arial" panose="020B0604020202020204" pitchFamily="34" charset="0"/>
              </a:rPr>
              <a:t>isolate the employee or deny the employee information, equipment, or benefits provided to others performing similar duties. </a:t>
            </a:r>
          </a:p>
          <a:p>
            <a:pPr marL="285750" indent="-285750">
              <a:lnSpc>
                <a:spcPct val="90000"/>
              </a:lnSpc>
              <a:buBlip>
                <a:blip r:embed="rId3">
                  <a:extLst>
                    <a:ext uri="{96DAC541-7B7A-43D3-8B79-37D633B846F1}">
                      <asvg:svgBlip xmlns:asvg="http://schemas.microsoft.com/office/drawing/2016/SVG/main" r:embed="rId4"/>
                    </a:ext>
                  </a:extLst>
                </a:blip>
              </a:buBlip>
            </a:pPr>
            <a:endParaRPr lang="en-US" sz="1500" b="0" i="0" u="none" strike="noStrike" dirty="0">
              <a:effectLst/>
              <a:cs typeface="Arial" panose="020B0604020202020204" pitchFamily="34" charset="0"/>
            </a:endParaRPr>
          </a:p>
          <a:p>
            <a:pPr marL="285750" indent="-285750">
              <a:lnSpc>
                <a:spcPct val="90000"/>
              </a:lnSpc>
              <a:buBlip>
                <a:blip r:embed="rId3">
                  <a:extLst>
                    <a:ext uri="{96DAC541-7B7A-43D3-8B79-37D633B846F1}">
                      <asvg:svgBlip xmlns:asvg="http://schemas.microsoft.com/office/drawing/2016/SVG/main" r:embed="rId4"/>
                    </a:ext>
                  </a:extLst>
                </a:blip>
              </a:buBlip>
            </a:pPr>
            <a:r>
              <a:rPr lang="en-US" sz="1500" b="1" i="0" u="none" strike="noStrike" dirty="0">
                <a:effectLst/>
                <a:cs typeface="Arial" panose="020B0604020202020204" pitchFamily="34" charset="0"/>
              </a:rPr>
              <a:t>DO NOT</a:t>
            </a:r>
            <a:r>
              <a:rPr lang="en-US" sz="1500" b="0" i="0" u="none" strike="noStrike" dirty="0">
                <a:effectLst/>
                <a:cs typeface="Arial" panose="020B0604020202020204" pitchFamily="34" charset="0"/>
              </a:rPr>
              <a:t> interfere with the EEO process;</a:t>
            </a:r>
          </a:p>
          <a:p>
            <a:pPr marL="285750" indent="-285750">
              <a:lnSpc>
                <a:spcPct val="90000"/>
              </a:lnSpc>
              <a:buFont typeface="Wingdings" panose="05000000000000000000" pitchFamily="2" charset="2"/>
              <a:buChar char="q"/>
            </a:pPr>
            <a:endParaRPr lang="en-US" sz="1500" b="0" i="0" u="none" strike="noStrike" dirty="0">
              <a:effectLst/>
              <a:cs typeface="Arial" panose="020B0604020202020204" pitchFamily="34" charset="0"/>
            </a:endParaRPr>
          </a:p>
          <a:p>
            <a:pPr marL="285750" indent="-285750">
              <a:lnSpc>
                <a:spcPct val="90000"/>
              </a:lnSpc>
              <a:buFont typeface="Wingdings" panose="05000000000000000000" pitchFamily="2" charset="2"/>
              <a:buChar char="ü"/>
            </a:pPr>
            <a:r>
              <a:rPr lang="en-US" sz="1500" b="1" i="0" u="none" strike="noStrike" dirty="0">
                <a:effectLst/>
                <a:cs typeface="Arial" panose="020B0604020202020204" pitchFamily="34" charset="0"/>
              </a:rPr>
              <a:t>DO</a:t>
            </a:r>
            <a:r>
              <a:rPr lang="en-US" sz="1500" b="0" i="0" u="none" strike="noStrike" dirty="0">
                <a:effectLst/>
                <a:cs typeface="Arial" panose="020B0604020202020204" pitchFamily="34" charset="0"/>
              </a:rPr>
              <a:t> provide clear and accurate information during the EEO process</a:t>
            </a:r>
            <a:r>
              <a:rPr lang="en-US" sz="1500" dirty="0">
                <a:cs typeface="Arial" panose="020B0604020202020204" pitchFamily="34" charset="0"/>
              </a:rPr>
              <a:t> </a:t>
            </a:r>
            <a:endParaRPr lang="en-US" altLang="en-US" sz="1500" dirty="0">
              <a:cs typeface="Arial" panose="020B0604020202020204" pitchFamily="34" charset="0"/>
            </a:endParaRPr>
          </a:p>
        </p:txBody>
      </p:sp>
    </p:spTree>
    <p:extLst>
      <p:ext uri="{BB962C8B-B14F-4D97-AF65-F5344CB8AC3E}">
        <p14:creationId xmlns:p14="http://schemas.microsoft.com/office/powerpoint/2010/main" val="168812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0" y="457200"/>
            <a:ext cx="9144000" cy="5943600"/>
          </a:xfrm>
        </p:spPr>
        <p:txBody>
          <a:bodyPr/>
          <a:lstStyle/>
          <a:p>
            <a:pPr algn="ctr">
              <a:buFont typeface="Arial" panose="020B0604020202020204" pitchFamily="34" charset="0"/>
              <a:buNone/>
            </a:pPr>
            <a:endParaRPr lang="en-US" altLang="en-US" sz="4800"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sz="4800"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sz="4800" dirty="0">
              <a:latin typeface="Arial" panose="020B0604020202020204" pitchFamily="34" charset="0"/>
              <a:cs typeface="Arial" panose="020B0604020202020204" pitchFamily="34" charset="0"/>
            </a:endParaRP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Reasonable Accommodations</a:t>
            </a:r>
          </a:p>
        </p:txBody>
      </p:sp>
      <p:sp>
        <p:nvSpPr>
          <p:cNvPr id="3" name="Slide Number Placeholder 2">
            <a:extLst>
              <a:ext uri="{FF2B5EF4-FFF2-40B4-BE49-F238E27FC236}">
                <a16:creationId xmlns:a16="http://schemas.microsoft.com/office/drawing/2014/main" id="{1E0EBC57-6E08-783E-8D23-CB53077263C3}"/>
              </a:ext>
            </a:extLst>
          </p:cNvPr>
          <p:cNvSpPr>
            <a:spLocks noGrp="1"/>
          </p:cNvSpPr>
          <p:nvPr>
            <p:ph type="sldNum" sz="quarter" idx="12"/>
          </p:nvPr>
        </p:nvSpPr>
        <p:spPr/>
        <p:txBody>
          <a:bodyPr/>
          <a:lstStyle/>
          <a:p>
            <a:fld id="{9C54E713-4D30-4F69-9D04-62996E400222}" type="slidenum">
              <a:rPr lang="en-US" altLang="en-US" smtClean="0"/>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70872"/>
            <a:ext cx="8229600" cy="914400"/>
          </a:xfrm>
        </p:spPr>
        <p:txBody>
          <a:bodyPr/>
          <a:lstStyle/>
          <a:p>
            <a:r>
              <a:rPr lang="en-US" altLang="en-US" sz="2000" b="1" u="sng" dirty="0">
                <a:latin typeface="Arial" panose="020B0604020202020204" pitchFamily="34" charset="0"/>
                <a:cs typeface="Arial" panose="020B0604020202020204" pitchFamily="34" charset="0"/>
              </a:rPr>
              <a:t>Reasonable Accommodations</a:t>
            </a: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pic>
        <p:nvPicPr>
          <p:cNvPr id="4" name="Picture 3" descr="Man in Wheel Chair at Desk" title="Man in Wheel Chair at Des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245110"/>
            <a:ext cx="2632740" cy="1936490"/>
          </a:xfrm>
          <a:prstGeom prst="rect">
            <a:avLst/>
          </a:prstGeom>
        </p:spPr>
      </p:pic>
      <p:sp>
        <p:nvSpPr>
          <p:cNvPr id="3" name="Content Placeholder 2">
            <a:extLst>
              <a:ext uri="{FF2B5EF4-FFF2-40B4-BE49-F238E27FC236}">
                <a16:creationId xmlns:a16="http://schemas.microsoft.com/office/drawing/2014/main" id="{B6757BC3-791B-E1BC-AD30-3BACD1ACE9C2}"/>
              </a:ext>
            </a:extLst>
          </p:cNvPr>
          <p:cNvSpPr>
            <a:spLocks noGrp="1"/>
          </p:cNvSpPr>
          <p:nvPr>
            <p:ph idx="1"/>
          </p:nvPr>
        </p:nvSpPr>
        <p:spPr>
          <a:xfrm>
            <a:off x="152400" y="990600"/>
            <a:ext cx="8229600" cy="4800600"/>
          </a:xfrm>
        </p:spPr>
        <p:txBody>
          <a:bodyPr/>
          <a:lstStyle/>
          <a:p>
            <a:pPr marL="230188" indent="-230188">
              <a:buFont typeface="Wingdings" panose="05000000000000000000" pitchFamily="2" charset="2"/>
              <a:buChar char="q"/>
            </a:pPr>
            <a:r>
              <a:rPr lang="en-US" sz="1300" dirty="0">
                <a:latin typeface="Arial" panose="020B0604020202020204" pitchFamily="34" charset="0"/>
                <a:cs typeface="Arial" panose="020B0604020202020204" pitchFamily="34" charset="0"/>
              </a:rPr>
              <a:t>In general, under the Rehabilitation Act, a reasonable accommodation (RA) is any change in the work </a:t>
            </a:r>
          </a:p>
          <a:p>
            <a:pPr marL="0" indent="0">
              <a:buNone/>
            </a:pPr>
            <a:r>
              <a:rPr lang="en-US" sz="1300" dirty="0">
                <a:latin typeface="Arial" panose="020B0604020202020204" pitchFamily="34" charset="0"/>
                <a:cs typeface="Arial" panose="020B0604020202020204" pitchFamily="34" charset="0"/>
              </a:rPr>
              <a:t>environment or in the way things are customarily done that enables a person with a disability to enjoy equal employment opportunities. </a:t>
            </a:r>
          </a:p>
          <a:p>
            <a:pPr marL="0" indent="0">
              <a:buNone/>
            </a:pPr>
            <a:endParaRPr lang="en-US" sz="1300" dirty="0">
              <a:latin typeface="Arial" panose="020B0604020202020204" pitchFamily="34" charset="0"/>
              <a:cs typeface="Arial" panose="020B0604020202020204" pitchFamily="34" charset="0"/>
            </a:endParaRPr>
          </a:p>
          <a:p>
            <a:pPr marL="230188" indent="-230188">
              <a:buFont typeface="Wingdings" panose="05000000000000000000" pitchFamily="2" charset="2"/>
              <a:buChar char="q"/>
            </a:pPr>
            <a:r>
              <a:rPr lang="en-US" sz="1300" b="1" dirty="0">
                <a:latin typeface="Arial" panose="020B0604020202020204" pitchFamily="34" charset="0"/>
                <a:cs typeface="Arial" panose="020B0604020202020204" pitchFamily="34" charset="0"/>
              </a:rPr>
              <a:t>The three RA categories include:</a:t>
            </a:r>
          </a:p>
          <a:p>
            <a:pPr marL="230188" lvl="1" indent="0">
              <a:buNone/>
            </a:pPr>
            <a:r>
              <a:rPr lang="en-US" sz="1300" dirty="0">
                <a:latin typeface="Arial" panose="020B0604020202020204" pitchFamily="34" charset="0"/>
                <a:cs typeface="Arial" panose="020B0604020202020204" pitchFamily="34" charset="0"/>
              </a:rPr>
              <a:t>1. Modification to the job application process</a:t>
            </a:r>
          </a:p>
          <a:p>
            <a:pPr marL="230188" lvl="1" indent="0">
              <a:buNone/>
            </a:pPr>
            <a:r>
              <a:rPr lang="en-US" sz="1300" dirty="0">
                <a:latin typeface="Arial" panose="020B0604020202020204" pitchFamily="34" charset="0"/>
                <a:cs typeface="Arial" panose="020B0604020202020204" pitchFamily="34" charset="0"/>
              </a:rPr>
              <a:t>2. Modifications to the work environment, or to the manner or circumstances under </a:t>
            </a:r>
          </a:p>
          <a:p>
            <a:pPr marL="230188" lvl="1" indent="0">
              <a:buNone/>
            </a:pPr>
            <a:r>
              <a:rPr lang="en-US" sz="1300" dirty="0">
                <a:latin typeface="Arial" panose="020B0604020202020204" pitchFamily="34" charset="0"/>
                <a:cs typeface="Arial" panose="020B0604020202020204" pitchFamily="34" charset="0"/>
              </a:rPr>
              <a:t>    which the position held or desired, is customarily performed</a:t>
            </a:r>
          </a:p>
          <a:p>
            <a:pPr marL="230188" lvl="1" indent="0">
              <a:buNone/>
            </a:pPr>
            <a:r>
              <a:rPr lang="en-US" sz="1300" dirty="0">
                <a:latin typeface="Arial" panose="020B0604020202020204" pitchFamily="34" charset="0"/>
                <a:cs typeface="Arial" panose="020B0604020202020204" pitchFamily="34" charset="0"/>
              </a:rPr>
              <a:t>3. Modifications that enable an employee with a disability to enjoy equal benefits</a:t>
            </a:r>
          </a:p>
          <a:p>
            <a:pPr marL="230188" lvl="1" indent="0">
              <a:buNone/>
            </a:pPr>
            <a:r>
              <a:rPr lang="en-US" sz="1300" dirty="0">
                <a:latin typeface="Arial" panose="020B0604020202020204" pitchFamily="34" charset="0"/>
                <a:cs typeface="Arial" panose="020B0604020202020204" pitchFamily="34" charset="0"/>
              </a:rPr>
              <a:t>     and privileges of employment as are enjoyed by similarly situated employees </a:t>
            </a:r>
          </a:p>
          <a:p>
            <a:pPr marL="230188" lvl="1" indent="0">
              <a:buNone/>
            </a:pPr>
            <a:r>
              <a:rPr lang="en-US" sz="1300" dirty="0">
                <a:latin typeface="Arial" panose="020B0604020202020204" pitchFamily="34" charset="0"/>
                <a:cs typeface="Arial" panose="020B0604020202020204" pitchFamily="34" charset="0"/>
              </a:rPr>
              <a:t>     without disabilities </a:t>
            </a:r>
          </a:p>
          <a:p>
            <a:pPr marL="0" indent="0">
              <a:buNone/>
            </a:pPr>
            <a:endParaRPr lang="en-US" sz="1300" dirty="0">
              <a:latin typeface="Arial" panose="020B0604020202020204" pitchFamily="34" charset="0"/>
              <a:cs typeface="Arial" panose="020B0604020202020204" pitchFamily="34" charset="0"/>
            </a:endParaRPr>
          </a:p>
          <a:p>
            <a:pPr marL="230188" indent="-230188">
              <a:buFont typeface="Wingdings" panose="05000000000000000000" pitchFamily="2" charset="2"/>
              <a:buChar char="q"/>
            </a:pPr>
            <a:r>
              <a:rPr lang="en-US" sz="1300" b="1" dirty="0">
                <a:latin typeface="Arial" panose="020B0604020202020204" pitchFamily="34" charset="0"/>
                <a:cs typeface="Arial" panose="020B0604020202020204" pitchFamily="34" charset="0"/>
              </a:rPr>
              <a:t>The Pregnant Worker’s Fairness Act (PWFA), </a:t>
            </a:r>
            <a:r>
              <a:rPr lang="en-US" sz="1300" dirty="0">
                <a:latin typeface="Arial" panose="020B0604020202020204" pitchFamily="34" charset="0"/>
                <a:cs typeface="Arial" panose="020B0604020202020204" pitchFamily="34" charset="0"/>
              </a:rPr>
              <a:t>amends the </a:t>
            </a:r>
          </a:p>
          <a:p>
            <a:pPr marL="0" indent="0">
              <a:buNone/>
            </a:pPr>
            <a:r>
              <a:rPr lang="en-US" sz="1300" dirty="0">
                <a:latin typeface="Arial" panose="020B0604020202020204" pitchFamily="34" charset="0"/>
                <a:cs typeface="Arial" panose="020B0604020202020204" pitchFamily="34" charset="0"/>
              </a:rPr>
              <a:t>Rehabilitation Act by requiring employers to provide RA for a worker’s</a:t>
            </a:r>
          </a:p>
          <a:p>
            <a:pPr marL="0" indent="0">
              <a:buNone/>
            </a:pPr>
            <a:r>
              <a:rPr lang="en-US" sz="1300" dirty="0">
                <a:latin typeface="Arial" panose="020B0604020202020204" pitchFamily="34" charset="0"/>
                <a:cs typeface="Arial" panose="020B0604020202020204" pitchFamily="34" charset="0"/>
              </a:rPr>
              <a:t>known limitations related to pregnancy, childbirth, or related medical </a:t>
            </a:r>
          </a:p>
          <a:p>
            <a:pPr marL="0" indent="0">
              <a:buNone/>
            </a:pPr>
            <a:r>
              <a:rPr lang="en-US" sz="1300" dirty="0">
                <a:latin typeface="Arial" panose="020B0604020202020204" pitchFamily="34" charset="0"/>
                <a:cs typeface="Arial" panose="020B0604020202020204" pitchFamily="34" charset="0"/>
              </a:rPr>
              <a:t>conditions, regardless of whether the conditions qualify as disabilities, unless the </a:t>
            </a:r>
          </a:p>
          <a:p>
            <a:pPr marL="0" indent="0">
              <a:buNone/>
            </a:pPr>
            <a:r>
              <a:rPr lang="en-US" sz="1300" dirty="0">
                <a:latin typeface="Arial" panose="020B0604020202020204" pitchFamily="34" charset="0"/>
                <a:cs typeface="Arial" panose="020B0604020202020204" pitchFamily="34" charset="0"/>
              </a:rPr>
              <a:t>accommodation would impose an undue hardship on the employer’s operations. </a:t>
            </a:r>
          </a:p>
          <a:p>
            <a:pPr marL="0" indent="0">
              <a:buNone/>
            </a:pPr>
            <a:r>
              <a:rPr lang="en-US" sz="1300" dirty="0">
                <a:latin typeface="Arial" panose="020B0604020202020204" pitchFamily="34" charset="0"/>
                <a:cs typeface="Arial" panose="020B0604020202020204" pitchFamily="34" charset="0"/>
              </a:rPr>
              <a:t> </a:t>
            </a:r>
          </a:p>
          <a:p>
            <a:pPr marL="0" indent="0">
              <a:buFont typeface="Wingdings" panose="05000000000000000000" pitchFamily="2" charset="2"/>
              <a:buChar char="q"/>
            </a:pPr>
            <a:r>
              <a:rPr lang="en-US" sz="1300" b="1" dirty="0">
                <a:latin typeface="Arial" panose="020B0604020202020204" pitchFamily="34" charset="0"/>
                <a:cs typeface="Arial" panose="020B0604020202020204" pitchFamily="34" charset="0"/>
              </a:rPr>
              <a:t>  The Civil Rights Act </a:t>
            </a:r>
            <a:r>
              <a:rPr lang="en-US" sz="1300" dirty="0">
                <a:latin typeface="Arial" panose="020B0604020202020204" pitchFamily="34" charset="0"/>
                <a:cs typeface="Arial" panose="020B0604020202020204" pitchFamily="34" charset="0"/>
              </a:rPr>
              <a:t>requires RA of an employee’s religious beliefs or practices, unless doing so would cause an undue hardship upon the Army. The RA is usually a modification/exception to a rule or policy or an adjustment to a work schedule that enables an employee to abide by sincerely held religious beliefs, and/or observe religious practices, without disrupting Army operations, compromising workplace safety, infringing the rights of others, or causing other undue hardships.</a:t>
            </a:r>
          </a:p>
        </p:txBody>
      </p:sp>
      <p:sp>
        <p:nvSpPr>
          <p:cNvPr id="2" name="Slide Number Placeholder 1">
            <a:extLst>
              <a:ext uri="{FF2B5EF4-FFF2-40B4-BE49-F238E27FC236}">
                <a16:creationId xmlns:a16="http://schemas.microsoft.com/office/drawing/2014/main" id="{E92C11EB-467D-DD49-91B8-BF6B0C3E5A5E}"/>
              </a:ext>
            </a:extLst>
          </p:cNvPr>
          <p:cNvSpPr>
            <a:spLocks noGrp="1"/>
          </p:cNvSpPr>
          <p:nvPr>
            <p:ph type="sldNum" sz="quarter" idx="12"/>
          </p:nvPr>
        </p:nvSpPr>
        <p:spPr/>
        <p:txBody>
          <a:bodyPr/>
          <a:lstStyle/>
          <a:p>
            <a:fld id="{9C54E713-4D30-4F69-9D04-62996E400222}" type="slidenum">
              <a:rPr lang="en-US" altLang="en-US" smtClean="0"/>
              <a:pPr/>
              <a:t>13</a:t>
            </a:fld>
            <a:endParaRPr lang="en-US" altLang="en-US" dirty="0"/>
          </a:p>
        </p:txBody>
      </p:sp>
    </p:spTree>
    <p:extLst>
      <p:ext uri="{BB962C8B-B14F-4D97-AF65-F5344CB8AC3E}">
        <p14:creationId xmlns:p14="http://schemas.microsoft.com/office/powerpoint/2010/main" val="249099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81908"/>
            <a:ext cx="8229600" cy="404083"/>
          </a:xfrm>
        </p:spPr>
        <p:txBody>
          <a:bodyPr/>
          <a:lstStyle/>
          <a:p>
            <a:r>
              <a:rPr lang="en-US" altLang="en-US" sz="2000" b="1" u="sng" dirty="0">
                <a:latin typeface="Arial" panose="020B0604020202020204" pitchFamily="34" charset="0"/>
                <a:cs typeface="Arial" panose="020B0604020202020204" pitchFamily="34" charset="0"/>
              </a:rPr>
              <a:t>Reasonable Accommodations</a:t>
            </a: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3" name="TextBox 2">
            <a:extLst>
              <a:ext uri="{FF2B5EF4-FFF2-40B4-BE49-F238E27FC236}">
                <a16:creationId xmlns:a16="http://schemas.microsoft.com/office/drawing/2014/main" id="{587705FB-A5BA-6E9F-F40A-1FD63D788DC2}"/>
              </a:ext>
            </a:extLst>
          </p:cNvPr>
          <p:cNvSpPr txBox="1"/>
          <p:nvPr/>
        </p:nvSpPr>
        <p:spPr>
          <a:xfrm>
            <a:off x="2049514" y="538918"/>
            <a:ext cx="5044971" cy="369332"/>
          </a:xfrm>
          <a:prstGeom prst="rect">
            <a:avLst/>
          </a:prstGeom>
          <a:noFill/>
        </p:spPr>
        <p:txBody>
          <a:bodyPr wrap="none" rtlCol="0">
            <a:spAutoFit/>
          </a:bodyPr>
          <a:lstStyle/>
          <a:p>
            <a:pPr algn="ctr"/>
            <a:r>
              <a:rPr lang="en-US" b="1" u="sng" dirty="0">
                <a:cs typeface="Arial" panose="020B0604020202020204" pitchFamily="34" charset="0"/>
              </a:rPr>
              <a:t>Common types of accommodations include:</a:t>
            </a:r>
          </a:p>
        </p:txBody>
      </p:sp>
      <p:sp>
        <p:nvSpPr>
          <p:cNvPr id="4" name="TextBox 3">
            <a:extLst>
              <a:ext uri="{FF2B5EF4-FFF2-40B4-BE49-F238E27FC236}">
                <a16:creationId xmlns:a16="http://schemas.microsoft.com/office/drawing/2014/main" id="{1F98A3D5-EA5C-D872-FFF1-A4427F1DCDC5}"/>
              </a:ext>
            </a:extLst>
          </p:cNvPr>
          <p:cNvSpPr txBox="1"/>
          <p:nvPr/>
        </p:nvSpPr>
        <p:spPr>
          <a:xfrm>
            <a:off x="1600200" y="5448754"/>
            <a:ext cx="5618526" cy="253916"/>
          </a:xfrm>
          <a:prstGeom prst="rect">
            <a:avLst/>
          </a:prstGeom>
          <a:noFill/>
        </p:spPr>
        <p:txBody>
          <a:bodyPr wrap="none" rtlCol="0">
            <a:spAutoFit/>
          </a:bodyPr>
          <a:lstStyle/>
          <a:p>
            <a:pPr>
              <a:buBlip>
                <a:blip r:embed="rId2">
                  <a:extLst>
                    <a:ext uri="{96DAC541-7B7A-43D3-8B79-37D633B846F1}">
                      <asvg:svgBlip xmlns:asvg="http://schemas.microsoft.com/office/drawing/2016/SVG/main" r:embed="rId3"/>
                    </a:ext>
                  </a:extLst>
                </a:blip>
              </a:buBlip>
              <a:defRPr/>
            </a:pPr>
            <a:r>
              <a:rPr lang="en-US" sz="1050" b="1" dirty="0">
                <a:effectLst/>
              </a:rPr>
              <a:t>Accommodation information is available at </a:t>
            </a:r>
            <a:r>
              <a:rPr lang="en-US" sz="1050" dirty="0">
                <a:effectLst/>
              </a:rPr>
              <a:t>https://askjan.org/ and https://www.cap.mil/</a:t>
            </a:r>
            <a:endParaRPr lang="en-US" sz="1050" dirty="0"/>
          </a:p>
        </p:txBody>
      </p:sp>
      <p:sp>
        <p:nvSpPr>
          <p:cNvPr id="2" name="Slide Number Placeholder 1">
            <a:extLst>
              <a:ext uri="{FF2B5EF4-FFF2-40B4-BE49-F238E27FC236}">
                <a16:creationId xmlns:a16="http://schemas.microsoft.com/office/drawing/2014/main" id="{75A916E9-0FDE-E976-44E3-978BBFF1EE69}"/>
              </a:ext>
            </a:extLst>
          </p:cNvPr>
          <p:cNvSpPr>
            <a:spLocks noGrp="1"/>
          </p:cNvSpPr>
          <p:nvPr>
            <p:ph type="sldNum" sz="quarter" idx="12"/>
          </p:nvPr>
        </p:nvSpPr>
        <p:spPr/>
        <p:txBody>
          <a:bodyPr/>
          <a:lstStyle/>
          <a:p>
            <a:fld id="{9C54E713-4D30-4F69-9D04-62996E400222}" type="slidenum">
              <a:rPr lang="en-US" altLang="en-US" smtClean="0"/>
              <a:pPr/>
              <a:t>14</a:t>
            </a:fld>
            <a:endParaRPr lang="en-US" altLang="en-US" dirty="0"/>
          </a:p>
        </p:txBody>
      </p:sp>
      <p:sp>
        <p:nvSpPr>
          <p:cNvPr id="7" name="Content Placeholder 2">
            <a:extLst>
              <a:ext uri="{FF2B5EF4-FFF2-40B4-BE49-F238E27FC236}">
                <a16:creationId xmlns:a16="http://schemas.microsoft.com/office/drawing/2014/main" id="{015F32BA-3F60-5814-71AB-19C8372132A8}"/>
              </a:ext>
            </a:extLst>
          </p:cNvPr>
          <p:cNvSpPr>
            <a:spLocks noGrp="1"/>
          </p:cNvSpPr>
          <p:nvPr>
            <p:ph idx="1"/>
          </p:nvPr>
        </p:nvSpPr>
        <p:spPr>
          <a:xfrm>
            <a:off x="228600" y="1047992"/>
            <a:ext cx="8801100" cy="4209808"/>
          </a:xfrm>
        </p:spPr>
        <p:txBody>
          <a:bodyPr>
            <a:normAutofit lnSpcReduction="10000"/>
          </a:bodyPr>
          <a:lstStyle/>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Modifying work schedules or supervisory methods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Granting breaks or providing leave</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Changing how or when job duties are performed</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Removing and/or substituting a marginal function</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Moving to different office space</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telework beyond that provided by the collective bargaining agreement or workplace agreements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Making changes in workplace policies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assistive technology (hardware and software), communications equipment or specially designed furniture</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 reader or sign language interpreter</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Removing an architectural or physical barriers in office spaces or cafeteria, including reconfiguring workspaces</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accessible parking</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materials in alternative formats (e.g., Braille, large print)</a:t>
            </a:r>
          </a:p>
          <a:p>
            <a:pPr>
              <a:buBlip>
                <a:blip r:embed="rId4">
                  <a:extLst>
                    <a:ext uri="{96DAC541-7B7A-43D3-8B79-37D633B846F1}">
                      <asvg:svgBlip xmlns:asvg="http://schemas.microsoft.com/office/drawing/2016/SVG/main" r:embed="rId5"/>
                    </a:ext>
                  </a:extLst>
                </a:blip>
              </a:buBlip>
              <a:defRPr/>
            </a:pPr>
            <a:r>
              <a:rPr lang="en-US" sz="1400" dirty="0">
                <a:effectLst/>
                <a:latin typeface="Arial" panose="020B0604020202020204" pitchFamily="34" charset="0"/>
                <a:cs typeface="Arial" panose="020B0604020202020204" pitchFamily="34" charset="0"/>
              </a:rPr>
              <a:t>Providing a reassignment to a vacant position for which the person is qualified (if the person cannot be accommodated in their current job). </a:t>
            </a:r>
          </a:p>
          <a:p>
            <a:pPr>
              <a:buBlip>
                <a:blip r:embed="rId4">
                  <a:extLst>
                    <a:ext uri="{96DAC541-7B7A-43D3-8B79-37D633B846F1}">
                      <asvg:svgBlip xmlns:asvg="http://schemas.microsoft.com/office/drawing/2016/SVG/main" r:embed="rId5"/>
                    </a:ext>
                  </a:extLst>
                </a:blip>
              </a:buBlip>
              <a:defRPr/>
            </a:pPr>
            <a:r>
              <a:rPr lang="en-US" sz="1400" dirty="0">
                <a:latin typeface="Arial" panose="020B0604020202020204" pitchFamily="34" charset="0"/>
                <a:cs typeface="Arial" panose="020B0604020202020204" pitchFamily="34" charset="0"/>
              </a:rPr>
              <a:t>Permitting the use of the individual’s service dog.</a:t>
            </a:r>
          </a:p>
          <a:p>
            <a:pPr marL="0" indent="0">
              <a:buNone/>
              <a:defRPr/>
            </a:pPr>
            <a:endParaRPr lang="en-US" sz="1400" dirty="0">
              <a:latin typeface="Arial" panose="020B0604020202020204" pitchFamily="34"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1956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66700" y="918865"/>
            <a:ext cx="8610600" cy="5486400"/>
          </a:xfrm>
        </p:spPr>
        <p:txBody>
          <a:bodyPr>
            <a:noAutofit/>
          </a:bodyPr>
          <a:lstStyle/>
          <a:p>
            <a:pPr>
              <a:buFont typeface="Wingdings" panose="05000000000000000000" pitchFamily="2" charset="2"/>
              <a:buChar char="q"/>
              <a:defRPr/>
            </a:pPr>
            <a:r>
              <a:rPr lang="en-US" sz="1400" b="1" dirty="0">
                <a:latin typeface="Arial" panose="020B0604020202020204" pitchFamily="34" charset="0"/>
                <a:ea typeface="ＭＳ Ｐゴシック" charset="0"/>
                <a:cs typeface="Arial" panose="020B0604020202020204" pitchFamily="34" charset="0"/>
              </a:rPr>
              <a:t>RA are provided to job applicants and to qualified employees </a:t>
            </a:r>
            <a:r>
              <a:rPr lang="en-US" sz="1400" dirty="0">
                <a:latin typeface="Arial" panose="020B0604020202020204" pitchFamily="34" charset="0"/>
                <a:ea typeface="ＭＳ Ｐゴシック" charset="0"/>
                <a:cs typeface="Arial" panose="020B0604020202020204" pitchFamily="34" charset="0"/>
              </a:rPr>
              <a:t>due to disability, pregnancy, childbirth, medical conditions resulting from pregnancy or childbirth, or due to sincerely held religious beliefs, practices or observances, unless doing so would cause undue hardship. </a:t>
            </a:r>
          </a:p>
          <a:p>
            <a:pPr marL="0" indent="0">
              <a:buNone/>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1" dirty="0">
                <a:latin typeface="Arial" panose="020B0604020202020204" pitchFamily="34" charset="0"/>
                <a:ea typeface="ＭＳ Ｐゴシック" charset="0"/>
                <a:cs typeface="Arial" panose="020B0604020202020204" pitchFamily="34" charset="0"/>
              </a:rPr>
              <a:t>Personal Assistance Services (PAS) </a:t>
            </a:r>
            <a:r>
              <a:rPr lang="en-US" sz="1400" dirty="0">
                <a:latin typeface="Arial" panose="020B0604020202020204" pitchFamily="34" charset="0"/>
                <a:ea typeface="ＭＳ Ｐゴシック" charset="0"/>
                <a:cs typeface="Arial" panose="020B0604020202020204" pitchFamily="34" charset="0"/>
              </a:rPr>
              <a:t>are provided to qualified employees with severe disabilities. </a:t>
            </a:r>
          </a:p>
          <a:p>
            <a:pPr marL="0" indent="0">
              <a:buNone/>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1" dirty="0">
                <a:latin typeface="Arial" panose="020B0604020202020204" pitchFamily="34" charset="0"/>
                <a:ea typeface="ＭＳ Ｐゴシック" charset="0"/>
                <a:cs typeface="Arial" panose="020B0604020202020204" pitchFamily="34" charset="0"/>
              </a:rPr>
              <a:t>The RA and PAS procedures </a:t>
            </a:r>
            <a:r>
              <a:rPr lang="en-US" sz="1400" dirty="0">
                <a:latin typeface="Arial" panose="020B0604020202020204" pitchFamily="34" charset="0"/>
                <a:ea typeface="ＭＳ Ｐゴシック" charset="0"/>
                <a:cs typeface="Arial" panose="020B0604020202020204" pitchFamily="34" charset="0"/>
              </a:rPr>
              <a:t>are the same and begin with the employee or applicant or a third party representing the employee or applicant, informing the supervisor or other management official of the need for a modification in the work environment or in the way things are customarily done, because of a medical condition, pregnancy, childbirth or religious limitation. </a:t>
            </a:r>
          </a:p>
          <a:p>
            <a:pPr marL="0" indent="0">
              <a:buNone/>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1" dirty="0">
                <a:latin typeface="Arial" panose="020B0604020202020204" pitchFamily="34" charset="0"/>
                <a:ea typeface="ＭＳ Ｐゴシック" charset="0"/>
                <a:cs typeface="Arial" panose="020B0604020202020204" pitchFamily="34" charset="0"/>
              </a:rPr>
              <a:t>The requester </a:t>
            </a:r>
            <a:r>
              <a:rPr lang="en-US" sz="1400" dirty="0">
                <a:latin typeface="Arial" panose="020B0604020202020204" pitchFamily="34" charset="0"/>
                <a:ea typeface="ＭＳ Ｐゴシック" charset="0"/>
                <a:cs typeface="Arial" panose="020B0604020202020204" pitchFamily="34" charset="0"/>
              </a:rPr>
              <a:t>may make an oral or written request, is not required to use any special words, such as “reasonable accommodation, disability or Rehabilitation Act”, and does not have to have a particular RA in mind at the time of the request. </a:t>
            </a:r>
          </a:p>
          <a:p>
            <a:pPr>
              <a:buFont typeface="Wingdings" panose="05000000000000000000" pitchFamily="2" charset="2"/>
              <a:buChar char="q"/>
              <a:defRPr/>
            </a:pPr>
            <a:endParaRPr lang="en-US" sz="1400" dirty="0">
              <a:solidFill>
                <a:srgbClr val="FF0000"/>
              </a:solidFill>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1" dirty="0">
                <a:latin typeface="Arial" panose="020B0604020202020204" pitchFamily="34" charset="0"/>
                <a:ea typeface="ＭＳ Ｐゴシック" charset="0"/>
                <a:cs typeface="Arial" panose="020B0604020202020204" pitchFamily="34" charset="0"/>
              </a:rPr>
              <a:t>RA and PAS decision makers </a:t>
            </a:r>
            <a:r>
              <a:rPr lang="en-US" sz="1400" dirty="0">
                <a:latin typeface="Arial" panose="020B0604020202020204" pitchFamily="34" charset="0"/>
                <a:ea typeface="ＭＳ Ｐゴシック" charset="0"/>
                <a:cs typeface="Arial" panose="020B0604020202020204" pitchFamily="34" charset="0"/>
              </a:rPr>
              <a:t>are usually the immediate supervisor, or in the case of an applicant, the Human Resources official involved in the hiring action. </a:t>
            </a:r>
          </a:p>
          <a:p>
            <a:pPr marL="0" indent="0">
              <a:buNone/>
              <a:defRPr/>
            </a:pPr>
            <a:endParaRPr lang="en-US" sz="1400" dirty="0">
              <a:solidFill>
                <a:srgbClr val="FF0000"/>
              </a:solidFill>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1" dirty="0">
                <a:latin typeface="Arial" panose="020B0604020202020204" pitchFamily="34" charset="0"/>
                <a:ea typeface="ＭＳ Ｐゴシック" charset="0"/>
                <a:cs typeface="Arial" panose="020B0604020202020204" pitchFamily="34" charset="0"/>
              </a:rPr>
              <a:t>Within two days of receipt of the request</a:t>
            </a:r>
            <a:r>
              <a:rPr lang="en-US" sz="1400" dirty="0">
                <a:latin typeface="Arial" panose="020B0604020202020204" pitchFamily="34" charset="0"/>
                <a:ea typeface="ＭＳ Ｐゴシック" charset="0"/>
                <a:cs typeface="Arial" panose="020B0604020202020204" pitchFamily="34" charset="0"/>
              </a:rPr>
              <a:t>, decision makers shall notify the servicing Disability Program Manager (DPM) of the request, and promptly process PAS and RA requests. Failure to promptly process requests may result in a violation of the law. Decisions on requests must be made within 30 days or less of the initial date of request.</a:t>
            </a:r>
          </a:p>
          <a:p>
            <a:pPr marL="0" indent="0">
              <a:buNone/>
              <a:defRPr/>
            </a:pPr>
            <a:endParaRPr lang="en-US" sz="1400" dirty="0">
              <a:latin typeface="Arial" panose="020B0604020202020204" pitchFamily="34" charset="0"/>
              <a:cs typeface="Arial" panose="020B0604020202020204" pitchFamily="34" charset="0"/>
            </a:endParaRPr>
          </a:p>
          <a:p>
            <a:pPr marL="0" indent="0">
              <a:buNone/>
              <a:defRPr/>
            </a:pPr>
            <a:endParaRPr lang="en-US" sz="1400" dirty="0">
              <a:latin typeface="Arial" panose="020B0604020202020204" pitchFamily="34"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a:p>
            <a:pPr marL="0" indent="0">
              <a:buFont typeface="Arial" charset="0"/>
              <a:buNone/>
              <a:defRPr/>
            </a:pPr>
            <a:endParaRPr lang="en-US" sz="1400" dirty="0">
              <a:latin typeface="Arial" panose="020B0604020202020204" pitchFamily="34" charset="0"/>
              <a:ea typeface="ＭＳ Ｐゴシック" charset="0"/>
              <a:cs typeface="Arial" panose="020B0604020202020204" pitchFamily="34" charset="0"/>
            </a:endParaRP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4" name="Title 1">
            <a:extLst>
              <a:ext uri="{FF2B5EF4-FFF2-40B4-BE49-F238E27FC236}">
                <a16:creationId xmlns:a16="http://schemas.microsoft.com/office/drawing/2014/main" id="{811305E0-C89E-3E87-3196-9FF289344378}"/>
              </a:ext>
            </a:extLst>
          </p:cNvPr>
          <p:cNvSpPr>
            <a:spLocks noGrp="1"/>
          </p:cNvSpPr>
          <p:nvPr>
            <p:ph type="title"/>
          </p:nvPr>
        </p:nvSpPr>
        <p:spPr>
          <a:xfrm>
            <a:off x="838200" y="0"/>
            <a:ext cx="8229600" cy="533400"/>
          </a:xfrm>
        </p:spPr>
        <p:txBody>
          <a:bodyPr/>
          <a:lstStyle/>
          <a:p>
            <a:r>
              <a:rPr lang="en-US" altLang="en-US" sz="2000" b="1" u="sng" dirty="0">
                <a:latin typeface="Arial" panose="020B0604020202020204" pitchFamily="34" charset="0"/>
                <a:cs typeface="Arial" panose="020B0604020202020204" pitchFamily="34" charset="0"/>
              </a:rPr>
              <a:t>Reasonable Accommodations and Personal Assistance Services</a:t>
            </a:r>
          </a:p>
        </p:txBody>
      </p:sp>
      <p:sp>
        <p:nvSpPr>
          <p:cNvPr id="5" name="Slide Number Placeholder 4">
            <a:extLst>
              <a:ext uri="{FF2B5EF4-FFF2-40B4-BE49-F238E27FC236}">
                <a16:creationId xmlns:a16="http://schemas.microsoft.com/office/drawing/2014/main" id="{8422FA35-89D1-7600-04BE-6FD349227DA9}"/>
              </a:ext>
            </a:extLst>
          </p:cNvPr>
          <p:cNvSpPr>
            <a:spLocks noGrp="1"/>
          </p:cNvSpPr>
          <p:nvPr>
            <p:ph type="sldNum" sz="quarter" idx="12"/>
          </p:nvPr>
        </p:nvSpPr>
        <p:spPr/>
        <p:txBody>
          <a:bodyPr/>
          <a:lstStyle/>
          <a:p>
            <a:fld id="{9C54E713-4D30-4F69-9D04-62996E400222}" type="slidenum">
              <a:rPr lang="en-US" altLang="en-US" smtClean="0"/>
              <a:pPr/>
              <a:t>15</a:t>
            </a:fld>
            <a:endParaRPr lang="en-US" altLang="en-US" dirty="0"/>
          </a:p>
        </p:txBody>
      </p:sp>
    </p:spTree>
    <p:extLst>
      <p:ext uri="{BB962C8B-B14F-4D97-AF65-F5344CB8AC3E}">
        <p14:creationId xmlns:p14="http://schemas.microsoft.com/office/powerpoint/2010/main" val="3809758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38200" y="0"/>
            <a:ext cx="8229600" cy="533400"/>
          </a:xfrm>
        </p:spPr>
        <p:txBody>
          <a:bodyPr/>
          <a:lstStyle/>
          <a:p>
            <a:r>
              <a:rPr lang="en-US" altLang="en-US" sz="2000" b="1" u="sng" dirty="0">
                <a:latin typeface="Arial" panose="020B0604020202020204" pitchFamily="34" charset="0"/>
                <a:cs typeface="Arial" panose="020B0604020202020204" pitchFamily="34" charset="0"/>
              </a:rPr>
              <a:t>Reasonable Accommodations and Personal Assistance Services</a:t>
            </a: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2" name="Slide Number Placeholder 1">
            <a:extLst>
              <a:ext uri="{FF2B5EF4-FFF2-40B4-BE49-F238E27FC236}">
                <a16:creationId xmlns:a16="http://schemas.microsoft.com/office/drawing/2014/main" id="{A8D197DA-38EA-5A2B-BF94-C1EAC6C2281C}"/>
              </a:ext>
            </a:extLst>
          </p:cNvPr>
          <p:cNvSpPr>
            <a:spLocks noGrp="1"/>
          </p:cNvSpPr>
          <p:nvPr>
            <p:ph type="sldNum" sz="quarter" idx="12"/>
          </p:nvPr>
        </p:nvSpPr>
        <p:spPr/>
        <p:txBody>
          <a:bodyPr/>
          <a:lstStyle/>
          <a:p>
            <a:fld id="{9C54E713-4D30-4F69-9D04-62996E400222}" type="slidenum">
              <a:rPr lang="en-US" altLang="en-US" smtClean="0"/>
              <a:pPr/>
              <a:t>16</a:t>
            </a:fld>
            <a:endParaRPr lang="en-US" altLang="en-US" dirty="0"/>
          </a:p>
        </p:txBody>
      </p:sp>
      <p:sp>
        <p:nvSpPr>
          <p:cNvPr id="5" name="Content Placeholder 2">
            <a:extLst>
              <a:ext uri="{FF2B5EF4-FFF2-40B4-BE49-F238E27FC236}">
                <a16:creationId xmlns:a16="http://schemas.microsoft.com/office/drawing/2014/main" id="{173DA9F1-B41A-0051-71A9-FF62B14E0E95}"/>
              </a:ext>
            </a:extLst>
          </p:cNvPr>
          <p:cNvSpPr>
            <a:spLocks noGrp="1"/>
          </p:cNvSpPr>
          <p:nvPr>
            <p:ph idx="1"/>
          </p:nvPr>
        </p:nvSpPr>
        <p:spPr>
          <a:xfrm>
            <a:off x="266700" y="914400"/>
            <a:ext cx="8610600" cy="5486400"/>
          </a:xfrm>
        </p:spPr>
        <p:txBody>
          <a:bodyPr>
            <a:normAutofit/>
          </a:bodyPr>
          <a:lstStyle/>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The decision maker </a:t>
            </a:r>
            <a:r>
              <a:rPr lang="en-US" altLang="en-US" sz="1600" dirty="0">
                <a:latin typeface="Arial" panose="020B0604020202020204" pitchFamily="34" charset="0"/>
                <a:cs typeface="Arial" panose="020B0604020202020204" pitchFamily="34" charset="0"/>
              </a:rPr>
              <a:t>may be able to immediately grant and provide the requested accommodation if there is sufficient information to make an informed decision. </a:t>
            </a:r>
          </a:p>
          <a:p>
            <a:pP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If the disability or need for accommodation is not obvious or already known</a:t>
            </a:r>
            <a:r>
              <a:rPr lang="en-US" altLang="en-US" sz="1600" dirty="0">
                <a:latin typeface="Arial" panose="020B0604020202020204" pitchFamily="34" charset="0"/>
                <a:cs typeface="Arial" panose="020B0604020202020204" pitchFamily="34" charset="0"/>
              </a:rPr>
              <a:t>, the decision maker shall consult with the servicing DPM to request necessary medical information limited to the condition for which the accommodation is being requested. </a:t>
            </a:r>
          </a:p>
          <a:p>
            <a:pP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The medical information </a:t>
            </a:r>
            <a:r>
              <a:rPr lang="en-US" altLang="en-US" sz="1600" dirty="0">
                <a:latin typeface="Arial" panose="020B0604020202020204" pitchFamily="34" charset="0"/>
                <a:cs typeface="Arial" panose="020B0604020202020204" pitchFamily="34" charset="0"/>
              </a:rPr>
              <a:t>will be provided to the DPM who will evaluate its sufficiency for determining the existence of a disability or condition requiring an accommodation. </a:t>
            </a:r>
          </a:p>
          <a:p>
            <a:pP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Based upon the medical information provided</a:t>
            </a:r>
            <a:r>
              <a:rPr lang="en-US" altLang="en-US" sz="1600" dirty="0">
                <a:latin typeface="Arial" panose="020B0604020202020204" pitchFamily="34" charset="0"/>
                <a:cs typeface="Arial" panose="020B0604020202020204" pitchFamily="34" charset="0"/>
              </a:rPr>
              <a:t>, the DPM will provide the decision maker information regarding the limitations imposed by the disability. </a:t>
            </a:r>
          </a:p>
          <a:p>
            <a:pPr>
              <a:buFont typeface="Wingdings" panose="05000000000000000000" pitchFamily="2" charset="2"/>
              <a:buChar char="q"/>
              <a:defRPr/>
            </a:pPr>
            <a:endParaRPr lang="en-US" alt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The decision maker </a:t>
            </a:r>
            <a:r>
              <a:rPr lang="en-US" altLang="en-US" sz="1600" dirty="0">
                <a:latin typeface="Arial" panose="020B0604020202020204" pitchFamily="34" charset="0"/>
                <a:cs typeface="Arial" panose="020B0604020202020204" pitchFamily="34" charset="0"/>
              </a:rPr>
              <a:t>shall engage in an individualized assessment and interactive discussion with the requester. Discussion should focus on limitations resulting from the disability and identifying effective reasonable accommodations. Under the PWFA, there shall not be any discussion of disability since disability is not at all applicable under the PWFA.</a:t>
            </a: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28215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2" name="Slide Number Placeholder 1">
            <a:extLst>
              <a:ext uri="{FF2B5EF4-FFF2-40B4-BE49-F238E27FC236}">
                <a16:creationId xmlns:a16="http://schemas.microsoft.com/office/drawing/2014/main" id="{B4234819-C908-85CF-4A54-1F390F6993E9}"/>
              </a:ext>
            </a:extLst>
          </p:cNvPr>
          <p:cNvSpPr>
            <a:spLocks noGrp="1"/>
          </p:cNvSpPr>
          <p:nvPr>
            <p:ph type="sldNum" sz="quarter" idx="12"/>
          </p:nvPr>
        </p:nvSpPr>
        <p:spPr/>
        <p:txBody>
          <a:bodyPr/>
          <a:lstStyle/>
          <a:p>
            <a:fld id="{9C54E713-4D30-4F69-9D04-62996E400222}" type="slidenum">
              <a:rPr lang="en-US" altLang="en-US" smtClean="0"/>
              <a:pPr/>
              <a:t>17</a:t>
            </a:fld>
            <a:endParaRPr lang="en-US" altLang="en-US" dirty="0"/>
          </a:p>
        </p:txBody>
      </p:sp>
      <p:sp>
        <p:nvSpPr>
          <p:cNvPr id="5" name="Title 1">
            <a:extLst>
              <a:ext uri="{FF2B5EF4-FFF2-40B4-BE49-F238E27FC236}">
                <a16:creationId xmlns:a16="http://schemas.microsoft.com/office/drawing/2014/main" id="{8836A777-BF30-5F08-37B5-18E474AB58F2}"/>
              </a:ext>
            </a:extLst>
          </p:cNvPr>
          <p:cNvSpPr>
            <a:spLocks noGrp="1"/>
          </p:cNvSpPr>
          <p:nvPr>
            <p:ph type="title"/>
          </p:nvPr>
        </p:nvSpPr>
        <p:spPr>
          <a:xfrm>
            <a:off x="838200" y="0"/>
            <a:ext cx="8229600" cy="533400"/>
          </a:xfrm>
        </p:spPr>
        <p:txBody>
          <a:bodyPr/>
          <a:lstStyle/>
          <a:p>
            <a:r>
              <a:rPr lang="en-US" altLang="en-US" sz="2000" b="1" u="sng" dirty="0">
                <a:latin typeface="Arial" panose="020B0604020202020204" pitchFamily="34" charset="0"/>
                <a:cs typeface="Arial" panose="020B0604020202020204" pitchFamily="34" charset="0"/>
              </a:rPr>
              <a:t>Reasonable Accommodations and Personal Assistance Services</a:t>
            </a:r>
          </a:p>
        </p:txBody>
      </p:sp>
      <p:sp>
        <p:nvSpPr>
          <p:cNvPr id="6" name="Content Placeholder 2">
            <a:extLst>
              <a:ext uri="{FF2B5EF4-FFF2-40B4-BE49-F238E27FC236}">
                <a16:creationId xmlns:a16="http://schemas.microsoft.com/office/drawing/2014/main" id="{73A8D4C1-DC0E-0231-291B-3B3CCB1E8B4D}"/>
              </a:ext>
            </a:extLst>
          </p:cNvPr>
          <p:cNvSpPr>
            <a:spLocks noGrp="1"/>
          </p:cNvSpPr>
          <p:nvPr>
            <p:ph idx="1"/>
          </p:nvPr>
        </p:nvSpPr>
        <p:spPr>
          <a:xfrm>
            <a:off x="266700" y="806450"/>
            <a:ext cx="8610600" cy="5598815"/>
          </a:xfrm>
        </p:spPr>
        <p:txBody>
          <a:bodyPr>
            <a:normAutofit/>
          </a:bodyPr>
          <a:lstStyle/>
          <a:p>
            <a:pPr>
              <a:buFont typeface="Wingdings" panose="05000000000000000000" pitchFamily="2" charset="2"/>
              <a:buChar char="q"/>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The decision maker </a:t>
            </a:r>
            <a:r>
              <a:rPr lang="en-US" altLang="en-US" sz="1600" dirty="0">
                <a:latin typeface="Arial" panose="020B0604020202020204" pitchFamily="34" charset="0"/>
                <a:cs typeface="Arial" panose="020B0604020202020204" pitchFamily="34" charset="0"/>
              </a:rPr>
              <a:t>does not have to provide the specific accommodation requested if there are reasonable and effective alternatives available. </a:t>
            </a:r>
            <a:r>
              <a:rPr lang="en-US" sz="1600" dirty="0">
                <a:effectLst/>
                <a:latin typeface="Arial" panose="020B0604020202020204" pitchFamily="34" charset="0"/>
                <a:cs typeface="Arial" panose="020B0604020202020204" pitchFamily="34" charset="0"/>
              </a:rPr>
              <a:t>An effective RA is one that enables a person to apply for a job or perform the job without the lowering of performance or conduct standards.</a:t>
            </a:r>
          </a:p>
          <a:p>
            <a:pPr marL="0" indent="0">
              <a:buNone/>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altLang="en-US" sz="1600" b="1" dirty="0">
                <a:latin typeface="Arial" panose="020B0604020202020204" pitchFamily="34" charset="0"/>
                <a:cs typeface="Arial" panose="020B0604020202020204" pitchFamily="34" charset="0"/>
              </a:rPr>
              <a:t>The accommodation must be reasonable</a:t>
            </a:r>
            <a:r>
              <a:rPr lang="en-US" altLang="en-US" sz="1600" dirty="0">
                <a:latin typeface="Arial" panose="020B0604020202020204" pitchFamily="34" charset="0"/>
                <a:cs typeface="Arial" panose="020B0604020202020204" pitchFamily="34" charset="0"/>
              </a:rPr>
              <a:t>.  Elimination of essential job functions, changing supervisors, and lowering performance standards or lowering conduct standards are not considered reasonable. Under the PWFA, the limitations are expected to be temporary, and it may be considered reasonable to remove essential functions temporarily.</a:t>
            </a:r>
            <a:endParaRPr lang="en-US" sz="1600" dirty="0">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r>
              <a:rPr lang="en-US" altLang="en-US" sz="1600" b="1" dirty="0">
                <a:latin typeface="Arial" panose="020B0604020202020204" pitchFamily="34" charset="0"/>
                <a:cs typeface="Arial" panose="020B0604020202020204" pitchFamily="34" charset="0"/>
              </a:rPr>
              <a:t>The decision to grant or deny an accommodation </a:t>
            </a:r>
            <a:r>
              <a:rPr lang="en-US" altLang="en-US" sz="1600" dirty="0">
                <a:latin typeface="Arial" panose="020B0604020202020204" pitchFamily="34" charset="0"/>
                <a:cs typeface="Arial" panose="020B0604020202020204" pitchFamily="34" charset="0"/>
              </a:rPr>
              <a:t>shall be promptly communicated, orally and in writing to the requester. A decision to provide an alternative effective RA other than the one requested is still a decision to grant an accommodation. </a:t>
            </a:r>
          </a:p>
          <a:p>
            <a:pPr>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1600" b="1" dirty="0">
                <a:latin typeface="Arial" panose="020B0604020202020204" pitchFamily="34" charset="0"/>
                <a:cs typeface="Arial" panose="020B0604020202020204" pitchFamily="34" charset="0"/>
              </a:rPr>
              <a:t>Denials of requests and offers of alternative RA </a:t>
            </a:r>
            <a:r>
              <a:rPr lang="en-US" altLang="en-US" sz="1600" dirty="0">
                <a:latin typeface="Arial" panose="020B0604020202020204" pitchFamily="34" charset="0"/>
                <a:cs typeface="Arial" panose="020B0604020202020204" pitchFamily="34" charset="0"/>
              </a:rPr>
              <a:t>require the decision maker to consult with the servicing DPM and legal advisor </a:t>
            </a:r>
            <a:r>
              <a:rPr lang="en-US" altLang="en-US" sz="1600" b="1" dirty="0">
                <a:latin typeface="Arial" panose="020B0604020202020204" pitchFamily="34" charset="0"/>
                <a:cs typeface="Arial" panose="020B0604020202020204" pitchFamily="34" charset="0"/>
              </a:rPr>
              <a:t>in advance </a:t>
            </a:r>
            <a:r>
              <a:rPr lang="en-US" altLang="en-US" sz="1600" dirty="0">
                <a:latin typeface="Arial" panose="020B0604020202020204" pitchFamily="34" charset="0"/>
                <a:cs typeface="Arial" panose="020B0604020202020204" pitchFamily="34" charset="0"/>
              </a:rPr>
              <a:t>of issuing a decision. </a:t>
            </a: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endParaRPr lang="en-US" sz="16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520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38200" y="27882"/>
            <a:ext cx="8229600" cy="461665"/>
          </a:xfrm>
        </p:spPr>
        <p:txBody>
          <a:bodyPr/>
          <a:lstStyle/>
          <a:p>
            <a:r>
              <a:rPr lang="en-US" altLang="en-US" sz="2000" b="1" u="sng" dirty="0">
                <a:latin typeface="Arial" panose="020B0604020202020204" pitchFamily="34" charset="0"/>
                <a:cs typeface="Arial" panose="020B0604020202020204" pitchFamily="34" charset="0"/>
              </a:rPr>
              <a:t>Reasonable Accommodations and Personal Assistance Services</a:t>
            </a:r>
          </a:p>
        </p:txBody>
      </p:sp>
      <p:sp>
        <p:nvSpPr>
          <p:cNvPr id="30722" name="Content Placeholder 2"/>
          <p:cNvSpPr>
            <a:spLocks noGrp="1"/>
          </p:cNvSpPr>
          <p:nvPr>
            <p:ph idx="1"/>
          </p:nvPr>
        </p:nvSpPr>
        <p:spPr>
          <a:xfrm>
            <a:off x="266700" y="1193084"/>
            <a:ext cx="8610600" cy="2650432"/>
          </a:xfrm>
        </p:spPr>
        <p:txBody>
          <a:bodyPr>
            <a:normAutofit/>
          </a:bodyPr>
          <a:lstStyle/>
          <a:p>
            <a:pPr>
              <a:buFont typeface="Wingdings" panose="05000000000000000000" pitchFamily="2" charset="2"/>
              <a:buChar char="q"/>
              <a:defRPr/>
            </a:pPr>
            <a:r>
              <a:rPr lang="en-US" sz="1600" b="1" dirty="0">
                <a:effectLst/>
                <a:latin typeface="Arial" panose="020B0604020202020204" pitchFamily="34" charset="0"/>
                <a:cs typeface="Arial" panose="020B0604020202020204" pitchFamily="34" charset="0"/>
              </a:rPr>
              <a:t>Requests for RA and PAS, medical documentation, and all associated information </a:t>
            </a:r>
            <a:r>
              <a:rPr lang="en-US" sz="1600" dirty="0">
                <a:effectLst/>
                <a:latin typeface="Arial" panose="020B0604020202020204" pitchFamily="34" charset="0"/>
                <a:cs typeface="Arial" panose="020B0604020202020204" pitchFamily="34" charset="0"/>
              </a:rPr>
              <a:t>are confidential, filed separate from other personnel information, and shared only with those who have a need to know. </a:t>
            </a:r>
          </a:p>
          <a:p>
            <a:pPr>
              <a:buFont typeface="Wingdings" panose="05000000000000000000" pitchFamily="2" charset="2"/>
              <a:buChar char="q"/>
              <a:defRPr/>
            </a:pPr>
            <a:endParaRPr lang="en-US" sz="1600"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sz="1600" b="1" dirty="0">
                <a:effectLst/>
                <a:latin typeface="Arial" panose="020B0604020202020204" pitchFamily="34" charset="0"/>
                <a:cs typeface="Arial" panose="020B0604020202020204" pitchFamily="34" charset="0"/>
              </a:rPr>
              <a:t>For more information</a:t>
            </a:r>
            <a:r>
              <a:rPr lang="en-US" sz="1600" dirty="0">
                <a:effectLst/>
                <a:latin typeface="Arial" panose="020B0604020202020204" pitchFamily="34" charset="0"/>
                <a:cs typeface="Arial" panose="020B0604020202020204" pitchFamily="34" charset="0"/>
              </a:rPr>
              <a:t>, contact the servicing EEO office, consult AR 690-12, and visit the following links/sites:</a:t>
            </a:r>
            <a:endParaRPr lang="en-US" sz="1600" dirty="0">
              <a:latin typeface="Arial" panose="020B0604020202020204" pitchFamily="34" charset="0"/>
              <a:ea typeface="ＭＳ Ｐゴシック" charset="0"/>
              <a:cs typeface="Arial" panose="020B0604020202020204" pitchFamily="34" charset="0"/>
            </a:endParaRPr>
          </a:p>
        </p:txBody>
      </p:sp>
      <p:sp>
        <p:nvSpPr>
          <p:cNvPr id="34819" name="Rectangle 4"/>
          <p:cNvSpPr>
            <a:spLocks noChangeArrowheads="1"/>
          </p:cNvSpPr>
          <p:nvPr/>
        </p:nvSpPr>
        <p:spPr bwMode="auto">
          <a:xfrm>
            <a:off x="0" y="457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u="sng" dirty="0">
                <a:latin typeface="+mn-lt"/>
              </a:rPr>
              <a:t>      </a:t>
            </a:r>
          </a:p>
        </p:txBody>
      </p:sp>
      <p:sp>
        <p:nvSpPr>
          <p:cNvPr id="3" name="TextBox 2">
            <a:extLst>
              <a:ext uri="{FF2B5EF4-FFF2-40B4-BE49-F238E27FC236}">
                <a16:creationId xmlns:a16="http://schemas.microsoft.com/office/drawing/2014/main" id="{E3279954-B614-8B7A-E6B1-CB0094335233}"/>
              </a:ext>
            </a:extLst>
          </p:cNvPr>
          <p:cNvSpPr txBox="1"/>
          <p:nvPr/>
        </p:nvSpPr>
        <p:spPr>
          <a:xfrm>
            <a:off x="457200" y="3310116"/>
            <a:ext cx="8495595" cy="1423467"/>
          </a:xfrm>
          <a:prstGeom prst="rect">
            <a:avLst/>
          </a:prstGeom>
          <a:noFill/>
        </p:spPr>
        <p:txBody>
          <a:bodyPr wrap="none" rtlCol="0">
            <a:spAutoFit/>
          </a:bodyPr>
          <a:lstStyle/>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4">
                  <a:extLst>
                    <a:ext uri="{A12FA001-AC4F-418D-AE19-62706E023703}">
                      <ahyp:hlinkClr xmlns:ahyp="http://schemas.microsoft.com/office/drawing/2018/hyperlinkcolor" val="tx"/>
                    </a:ext>
                  </a:extLst>
                </a:hlinkClick>
              </a:rPr>
              <a:t>https://www.army.mil/armyequityandinclusion#org-civilian-equal-employment-opportunity</a:t>
            </a:r>
            <a:endParaRPr lang="en-US" sz="1100" b="1" dirty="0">
              <a:solidFill>
                <a:srgbClr val="0070C0"/>
              </a:solidFill>
              <a:effectLst/>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5">
                  <a:extLst>
                    <a:ext uri="{A12FA001-AC4F-418D-AE19-62706E023703}">
                      <ahyp:hlinkClr xmlns:ahyp="http://schemas.microsoft.com/office/drawing/2018/hyperlinkcolor" val="tx"/>
                    </a:ext>
                  </a:extLst>
                </a:hlinkClick>
              </a:rPr>
              <a:t>https://www.eeoc.gov/laws/guidance/enforcement-guidance-reasonable-accommodation-and-undue-hardship-under-ada</a:t>
            </a:r>
            <a:endParaRPr lang="en-US" sz="1100" b="1" dirty="0">
              <a:solidFill>
                <a:srgbClr val="0070C0"/>
              </a:solidFill>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6">
                  <a:extLst>
                    <a:ext uri="{A12FA001-AC4F-418D-AE19-62706E023703}">
                      <ahyp:hlinkClr xmlns:ahyp="http://schemas.microsoft.com/office/drawing/2018/hyperlinkcolor" val="tx"/>
                    </a:ext>
                  </a:extLst>
                </a:hlinkClick>
              </a:rPr>
              <a:t>https://www.eeoc.gov/laws/guidance/questions-answers-federal-agencies-obligation-provide-personal-assistance-services</a:t>
            </a:r>
            <a:endParaRPr lang="en-US" sz="1100" b="1" dirty="0">
              <a:solidFill>
                <a:srgbClr val="0070C0"/>
              </a:solidFill>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100" b="1" dirty="0">
                <a:solidFill>
                  <a:srgbClr val="0070C0"/>
                </a:solidFill>
                <a:effectLst/>
                <a:cs typeface="Arial" panose="020B0604020202020204" pitchFamily="34" charset="0"/>
                <a:hlinkClick r:id="rId7">
                  <a:extLst>
                    <a:ext uri="{A12FA001-AC4F-418D-AE19-62706E023703}">
                      <ahyp:hlinkClr xmlns:ahyp="http://schemas.microsoft.com/office/drawing/2018/hyperlinkcolor" val="tx"/>
                    </a:ext>
                  </a:extLst>
                </a:hlinkClick>
              </a:rPr>
              <a:t>https://www.eeoc.gov/laws/guidance/what-you-should-know-workplace-religious-accommodation</a:t>
            </a:r>
            <a:r>
              <a:rPr lang="en-US" sz="1100" b="1" dirty="0">
                <a:solidFill>
                  <a:srgbClr val="0070C0"/>
                </a:solidFill>
                <a:effectLst/>
                <a:cs typeface="Arial" panose="020B0604020202020204" pitchFamily="34" charset="0"/>
              </a:rPr>
              <a:t> </a:t>
            </a:r>
          </a:p>
          <a:p>
            <a:pPr>
              <a:buBlip>
                <a:blip r:embed="rId2">
                  <a:extLst>
                    <a:ext uri="{96DAC541-7B7A-43D3-8B79-37D633B846F1}">
                      <asvg:svgBlip xmlns:asvg="http://schemas.microsoft.com/office/drawing/2016/SVG/main" r:embed="rId3"/>
                    </a:ext>
                  </a:extLst>
                </a:blip>
              </a:buBlip>
              <a:defRPr/>
            </a:pPr>
            <a:r>
              <a:rPr lang="en-US" sz="1050" b="1" u="sng" dirty="0">
                <a:solidFill>
                  <a:srgbClr val="0070C0"/>
                </a:solidFill>
                <a:effectLst/>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https://askjan.org/</a:t>
            </a:r>
            <a:endParaRPr lang="en-US" sz="1050" b="1" u="sng" dirty="0">
              <a:solidFill>
                <a:srgbClr val="0070C0"/>
              </a:solidFill>
              <a:effectLst/>
              <a:ea typeface="Calibri" panose="020F0502020204030204" pitchFamily="34" charset="0"/>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050" b="1" u="sng" dirty="0">
                <a:solidFill>
                  <a:srgbClr val="0070C0"/>
                </a:solidFill>
                <a:effectLst/>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https://cap.mil/</a:t>
            </a:r>
            <a:endParaRPr lang="en-US" sz="1050" b="1" u="sng" dirty="0">
              <a:solidFill>
                <a:srgbClr val="0070C0"/>
              </a:solidFill>
              <a:effectLst/>
              <a:ea typeface="Calibri" panose="020F0502020204030204" pitchFamily="34" charset="0"/>
              <a:cs typeface="Arial" panose="020B0604020202020204" pitchFamily="34" charset="0"/>
            </a:endParaRPr>
          </a:p>
          <a:p>
            <a:pPr>
              <a:buBlip>
                <a:blip r:embed="rId2">
                  <a:extLst>
                    <a:ext uri="{96DAC541-7B7A-43D3-8B79-37D633B846F1}">
                      <asvg:svgBlip xmlns:asvg="http://schemas.microsoft.com/office/drawing/2016/SVG/main" r:embed="rId3"/>
                    </a:ext>
                  </a:extLst>
                </a:blip>
              </a:buBlip>
              <a:defRPr/>
            </a:pPr>
            <a:r>
              <a:rPr lang="en-US" sz="1050" b="1" u="sng" dirty="0">
                <a:solidFill>
                  <a:srgbClr val="0070C0"/>
                </a:solidFill>
                <a:ea typeface="Calibri" panose="020F0502020204030204" pitchFamily="34" charset="0"/>
                <a:cs typeface="Arial" panose="020B0604020202020204" pitchFamily="34" charset="0"/>
              </a:rPr>
              <a:t>AR 690-12</a:t>
            </a:r>
            <a:endParaRPr lang="en-US" sz="1050" b="1" u="sng" dirty="0">
              <a:solidFill>
                <a:srgbClr val="0070C0"/>
              </a:solidFill>
              <a:effectLst/>
              <a:ea typeface="Calibri" panose="020F0502020204030204" pitchFamily="34" charset="0"/>
              <a:cs typeface="Arial" panose="020B0604020202020204" pitchFamily="34" charset="0"/>
            </a:endParaRPr>
          </a:p>
          <a:p>
            <a:endParaRPr lang="en-US" sz="1100" dirty="0"/>
          </a:p>
        </p:txBody>
      </p:sp>
      <p:sp>
        <p:nvSpPr>
          <p:cNvPr id="2" name="Slide Number Placeholder 1">
            <a:extLst>
              <a:ext uri="{FF2B5EF4-FFF2-40B4-BE49-F238E27FC236}">
                <a16:creationId xmlns:a16="http://schemas.microsoft.com/office/drawing/2014/main" id="{121490F1-6704-1A36-7855-0B578F5D8E3C}"/>
              </a:ext>
            </a:extLst>
          </p:cNvPr>
          <p:cNvSpPr>
            <a:spLocks noGrp="1"/>
          </p:cNvSpPr>
          <p:nvPr>
            <p:ph type="sldNum" sz="quarter" idx="12"/>
          </p:nvPr>
        </p:nvSpPr>
        <p:spPr/>
        <p:txBody>
          <a:bodyPr/>
          <a:lstStyle/>
          <a:p>
            <a:fld id="{9C54E713-4D30-4F69-9D04-62996E400222}" type="slidenum">
              <a:rPr lang="en-US" altLang="en-US" smtClean="0"/>
              <a:pPr/>
              <a:t>18</a:t>
            </a:fld>
            <a:endParaRPr lang="en-US" altLang="en-US" dirty="0"/>
          </a:p>
        </p:txBody>
      </p:sp>
    </p:spTree>
    <p:extLst>
      <p:ext uri="{BB962C8B-B14F-4D97-AF65-F5344CB8AC3E}">
        <p14:creationId xmlns:p14="http://schemas.microsoft.com/office/powerpoint/2010/main" val="236923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381000" y="304800"/>
            <a:ext cx="8382000" cy="4953000"/>
          </a:xfrm>
        </p:spPr>
        <p:txBody>
          <a:bodyPr/>
          <a:lstStyle/>
          <a:p>
            <a:pPr algn="ctr">
              <a:buFont typeface="Arial" panose="020B0604020202020204" pitchFamily="34" charset="0"/>
              <a:buNone/>
            </a:pPr>
            <a:endParaRPr lang="en-US" altLang="en-US" sz="4800"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sz="4800"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sz="4800" dirty="0">
              <a:latin typeface="Arial" panose="020B0604020202020204" pitchFamily="34" charset="0"/>
              <a:cs typeface="Arial" panose="020B0604020202020204" pitchFamily="34" charset="0"/>
            </a:endParaRP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Harassment</a:t>
            </a:r>
          </a:p>
        </p:txBody>
      </p:sp>
      <p:sp>
        <p:nvSpPr>
          <p:cNvPr id="3" name="Slide Number Placeholder 2">
            <a:extLst>
              <a:ext uri="{FF2B5EF4-FFF2-40B4-BE49-F238E27FC236}">
                <a16:creationId xmlns:a16="http://schemas.microsoft.com/office/drawing/2014/main" id="{82E3BB1C-9201-521A-458B-2073E6424CC0}"/>
              </a:ext>
            </a:extLst>
          </p:cNvPr>
          <p:cNvSpPr>
            <a:spLocks noGrp="1"/>
          </p:cNvSpPr>
          <p:nvPr>
            <p:ph type="sldNum" sz="quarter" idx="12"/>
          </p:nvPr>
        </p:nvSpPr>
        <p:spPr/>
        <p:txBody>
          <a:bodyPr/>
          <a:lstStyle/>
          <a:p>
            <a:fld id="{9C54E713-4D30-4F69-9D04-62996E400222}" type="slidenum">
              <a:rPr lang="en-US" altLang="en-US" smtClean="0"/>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79294-6330-454E-9323-339FBA431CDB}"/>
              </a:ext>
            </a:extLst>
          </p:cNvPr>
          <p:cNvSpPr>
            <a:spLocks noGrp="1"/>
          </p:cNvSpPr>
          <p:nvPr>
            <p:ph type="sldNum" sz="quarter" idx="12"/>
          </p:nvPr>
        </p:nvSpPr>
        <p:spPr/>
        <p:txBody>
          <a:bodyPr/>
          <a:lstStyle/>
          <a:p>
            <a:fld id="{9C54E713-4D30-4F69-9D04-62996E400222}" type="slidenum">
              <a:rPr lang="en-US" altLang="en-US" smtClean="0"/>
              <a:pPr/>
              <a:t>2</a:t>
            </a:fld>
            <a:endParaRPr lang="en-US" altLang="en-US" dirty="0"/>
          </a:p>
        </p:txBody>
      </p:sp>
      <p:sp>
        <p:nvSpPr>
          <p:cNvPr id="6" name="Content Placeholder 2">
            <a:extLst>
              <a:ext uri="{FF2B5EF4-FFF2-40B4-BE49-F238E27FC236}">
                <a16:creationId xmlns:a16="http://schemas.microsoft.com/office/drawing/2014/main" id="{4591EE2C-46B8-8DBD-BAE4-24CFA3563BCA}"/>
              </a:ext>
            </a:extLst>
          </p:cNvPr>
          <p:cNvSpPr>
            <a:spLocks noGrp="1"/>
          </p:cNvSpPr>
          <p:nvPr>
            <p:ph idx="1"/>
          </p:nvPr>
        </p:nvSpPr>
        <p:spPr>
          <a:xfrm>
            <a:off x="457200" y="923361"/>
            <a:ext cx="8229600" cy="5822950"/>
          </a:xfrm>
        </p:spPr>
        <p:txBody>
          <a:bodyPr/>
          <a:lstStyle/>
          <a:p>
            <a:pPr marL="0" marR="0" indent="0" algn="ctr">
              <a:lnSpc>
                <a:spcPct val="107000"/>
              </a:lnSpc>
              <a:spcBef>
                <a:spcPts val="0"/>
              </a:spcBef>
              <a:spcAft>
                <a:spcPts val="0"/>
              </a:spcAft>
              <a:buNone/>
            </a:pPr>
            <a:r>
              <a:rPr lang="en-US" sz="1400" b="1" dirty="0">
                <a:effectLst/>
                <a:ea typeface="Calibri" panose="020F0502020204030204" pitchFamily="34" charset="0"/>
                <a:cs typeface="TimesNewRomanPS-BoldMT"/>
              </a:rPr>
              <a:t>Training Description</a:t>
            </a:r>
            <a:endParaRPr lang="en-US" sz="1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ea typeface="Calibri" panose="020F0502020204030204" pitchFamily="34" charset="0"/>
                <a:cs typeface="TimesNewRomanPSMT"/>
              </a:rPr>
              <a:t>The training </a:t>
            </a:r>
            <a:r>
              <a:rPr lang="en-US" sz="1200" dirty="0">
                <a:ea typeface="Calibri" panose="020F0502020204030204" pitchFamily="34" charset="0"/>
                <a:cs typeface="TimesNewRomanPSMT"/>
              </a:rPr>
              <a:t>covers</a:t>
            </a:r>
            <a:r>
              <a:rPr lang="en-US" sz="1200" dirty="0">
                <a:effectLst/>
                <a:ea typeface="Calibri" panose="020F0502020204030204" pitchFamily="34" charset="0"/>
                <a:cs typeface="TimesNewRomanPSMT"/>
              </a:rPr>
              <a:t> the No FEAR Act, Army Equal Employment Opportunity (EEO) Policy, the </a:t>
            </a:r>
            <a:r>
              <a:rPr lang="en-US" sz="1200" dirty="0">
                <a:ea typeface="Calibri" panose="020F0502020204030204" pitchFamily="34" charset="0"/>
                <a:cs typeface="TimesNewRomanPSMT"/>
              </a:rPr>
              <a:t>EEO Complaint Process, </a:t>
            </a:r>
            <a:r>
              <a:rPr lang="en-US" sz="1200" dirty="0">
                <a:effectLst/>
                <a:ea typeface="Calibri" panose="020F0502020204030204" pitchFamily="34" charset="0"/>
                <a:cs typeface="TimesNewRomanPSMT"/>
              </a:rPr>
              <a:t>Reasonable Accommodations, Accessibility, Anti-Harassment Policy, Prohibited Personnel Practices, and Whistleblower Protection Laws. The training introduces employees to the forms of discrimination, the timeline for filing a discrimination or harassment complaint; examples of and the timeline for processing reasonable accommodations; types and effects of harassment; and the purpose and timeline for filing an </a:t>
            </a:r>
            <a:r>
              <a:rPr lang="en-US" sz="1200" dirty="0">
                <a:ea typeface="Calibri" panose="020F0502020204030204" pitchFamily="34" charset="0"/>
                <a:cs typeface="TimesNewRomanPSMT"/>
              </a:rPr>
              <a:t>action </a:t>
            </a:r>
            <a:r>
              <a:rPr lang="en-US" sz="1200" dirty="0">
                <a:effectLst/>
                <a:ea typeface="Calibri" panose="020F0502020204030204" pitchFamily="34" charset="0"/>
                <a:cs typeface="TimesNewRomanPSMT"/>
              </a:rPr>
              <a:t>with the Office of Special Counsel or the Merit Systems Protection Board (MSPB). </a:t>
            </a:r>
            <a:endParaRPr lang="en-US" sz="1200" dirty="0">
              <a:effectLst/>
              <a:ea typeface="Calibri" panose="020F0502020204030204" pitchFamily="34" charset="0"/>
              <a:cs typeface="Times New Roman" panose="02020603050405020304" pitchFamily="18" charset="0"/>
            </a:endParaRPr>
          </a:p>
          <a:p>
            <a:pPr marL="0" marR="0" indent="0" algn="ctr">
              <a:lnSpc>
                <a:spcPct val="107000"/>
              </a:lnSpc>
              <a:spcBef>
                <a:spcPts val="800"/>
              </a:spcBef>
              <a:spcAft>
                <a:spcPts val="0"/>
              </a:spcAft>
              <a:buNone/>
            </a:pPr>
            <a:endParaRPr lang="en-US" sz="1400" b="1" dirty="0">
              <a:effectLst/>
              <a:ea typeface="Calibri" panose="020F0502020204030204" pitchFamily="34" charset="0"/>
              <a:cs typeface="TimesNewRomanPS-BoldMT"/>
            </a:endParaRPr>
          </a:p>
          <a:p>
            <a:pPr marL="0" marR="0" indent="0" algn="ctr">
              <a:lnSpc>
                <a:spcPct val="107000"/>
              </a:lnSpc>
              <a:spcBef>
                <a:spcPts val="800"/>
              </a:spcBef>
              <a:spcAft>
                <a:spcPts val="0"/>
              </a:spcAft>
              <a:buNone/>
            </a:pPr>
            <a:r>
              <a:rPr lang="en-US" sz="1400" b="1" dirty="0">
                <a:effectLst/>
                <a:ea typeface="Calibri" panose="020F0502020204030204" pitchFamily="34" charset="0"/>
                <a:cs typeface="TimesNewRomanPS-BoldMT"/>
              </a:rPr>
              <a:t>Learning Objectives</a:t>
            </a:r>
            <a:endParaRPr lang="en-US" sz="14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Understand</a:t>
            </a:r>
            <a:r>
              <a:rPr lang="en-US" sz="1200" dirty="0">
                <a:effectLst/>
                <a:ea typeface="Calibri" panose="020F0502020204030204" pitchFamily="34" charset="0"/>
                <a:cs typeface="TimesNewRomanPSMT"/>
              </a:rPr>
              <a:t> the No FEAR Act which protects employees from employment discrimination and retaliation.</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Understand</a:t>
            </a:r>
            <a:r>
              <a:rPr lang="en-US" sz="1200" dirty="0">
                <a:effectLst/>
                <a:ea typeface="Calibri" panose="020F0502020204030204" pitchFamily="34" charset="0"/>
                <a:cs typeface="TimesNewRomanPSMT"/>
              </a:rPr>
              <a:t> the types of discrimination covered under laws and </a:t>
            </a:r>
            <a:r>
              <a:rPr lang="en-US" sz="1200" dirty="0">
                <a:ea typeface="Calibri" panose="020F0502020204030204" pitchFamily="34" charset="0"/>
                <a:cs typeface="TimesNewRomanPSMT"/>
              </a:rPr>
              <a:t>Army </a:t>
            </a:r>
            <a:r>
              <a:rPr lang="en-US" sz="1200" dirty="0">
                <a:effectLst/>
                <a:ea typeface="Calibri" panose="020F0502020204030204" pitchFamily="34" charset="0"/>
                <a:cs typeface="TimesNewRomanPSMT"/>
              </a:rPr>
              <a:t>policy.</a:t>
            </a:r>
          </a:p>
          <a:p>
            <a:pPr>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Understand</a:t>
            </a:r>
            <a:r>
              <a:rPr lang="en-US" sz="1200" dirty="0">
                <a:effectLst/>
                <a:ea typeface="Calibri" panose="020F0502020204030204" pitchFamily="34" charset="0"/>
                <a:cs typeface="TimesNewRomanPSMT"/>
              </a:rPr>
              <a:t> the protections provided to Army Civilians against retaliation and reprisal.</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the steps and timeline filing a complaint.</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a typeface="Calibri" panose="020F0502020204030204" pitchFamily="34" charset="0"/>
                <a:cs typeface="TimesNewRomanPSMT"/>
              </a:rPr>
              <a:t>Define reasonable accommodation (RA) and Personal Assistance Services (PAS), the basis for providing RA and PAS, the confidentiality requirements, and the tenets of the RA and PAS process. </a:t>
            </a: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examples of and the effects of harassment.</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the reporting process for complaints of Civilian Sexual Harassment and Non-Sexual Harassment.</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Prohibited Personnel Practices, Federal oversight, and reporting processes.</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Whistleblower protection, Federal oversight, and the reporting processes. </a:t>
            </a:r>
            <a:endParaRPr lang="en-US" sz="12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q"/>
            </a:pPr>
            <a:r>
              <a:rPr lang="en-US" sz="1200" dirty="0">
                <a:effectLst/>
                <a:ea typeface="Calibri" panose="020F0502020204030204" pitchFamily="34" charset="0"/>
                <a:cs typeface="TimesNewRomanPSMT"/>
              </a:rPr>
              <a:t>Understand the purpose and authority of the Merit Systems Protection Board and the </a:t>
            </a:r>
            <a:r>
              <a:rPr lang="en-US" sz="1200" dirty="0">
                <a:ea typeface="Calibri" panose="020F0502020204030204" pitchFamily="34" charset="0"/>
                <a:cs typeface="TimesNewRomanPSMT"/>
              </a:rPr>
              <a:t>requirements for filing a complaint or appeal</a:t>
            </a:r>
            <a:r>
              <a:rPr lang="en-US" sz="1200" dirty="0">
                <a:effectLst/>
                <a:ea typeface="Calibri" panose="020F0502020204030204" pitchFamily="34" charset="0"/>
                <a:cs typeface="TimesNewRomanPSMT"/>
              </a:rPr>
              <a:t>. </a:t>
            </a:r>
            <a:endParaRPr lang="en-US" sz="12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ea typeface="Calibri" panose="020F0502020204030204" pitchFamily="34" charset="0"/>
                <a:cs typeface="TimesNewRomanPSMT"/>
              </a:rPr>
              <a:t> </a:t>
            </a:r>
          </a:p>
          <a:p>
            <a:pPr marL="0" marR="0" indent="0" algn="ctr">
              <a:lnSpc>
                <a:spcPct val="107000"/>
              </a:lnSpc>
              <a:spcBef>
                <a:spcPts val="0"/>
              </a:spcBef>
              <a:spcAft>
                <a:spcPts val="0"/>
              </a:spcAft>
              <a:buNone/>
            </a:pPr>
            <a:r>
              <a:rPr lang="en-US" sz="1400" b="1" dirty="0">
                <a:effectLst/>
                <a:ea typeface="Calibri" panose="020F0502020204030204" pitchFamily="34" charset="0"/>
                <a:cs typeface="TimesNewRomanPS-BoldMT"/>
              </a:rPr>
              <a:t>Target Audience</a:t>
            </a:r>
            <a:endParaRPr lang="en-US" sz="14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Army Military and Civilian Supervisors of Civilians</a:t>
            </a:r>
          </a:p>
          <a:p>
            <a:endParaRPr lang="en-US" sz="1200" dirty="0"/>
          </a:p>
        </p:txBody>
      </p:sp>
    </p:spTree>
    <p:extLst>
      <p:ext uri="{BB962C8B-B14F-4D97-AF65-F5344CB8AC3E}">
        <p14:creationId xmlns:p14="http://schemas.microsoft.com/office/powerpoint/2010/main" val="85762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219200"/>
            <a:ext cx="8229600" cy="3276600"/>
          </a:xfrm>
        </p:spPr>
        <p:txBody>
          <a:bodyPr>
            <a:normAutofit/>
          </a:bodyPr>
          <a:lstStyle/>
          <a:p>
            <a:pPr algn="ctr" eaLnBrk="1" hangingPunct="1">
              <a:lnSpc>
                <a:spcPct val="6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Workplace harassment based on race, color, religion, sex (</a:t>
            </a:r>
            <a:r>
              <a:rPr lang="en-US" sz="1600" dirty="0">
                <a:latin typeface="Arial" panose="020B0604020202020204" pitchFamily="34" charset="0"/>
                <a:cs typeface="Arial" panose="020B0604020202020204" pitchFamily="34" charset="0"/>
              </a:rPr>
              <a:t>including sexual orientation, gender identity, pregnancy, childbirth, or a medical conditions related to pregnancy or childbirth</a:t>
            </a:r>
            <a:r>
              <a:rPr lang="en-US" altLang="en-US" sz="1600" dirty="0">
                <a:latin typeface="Arial" panose="020B0604020202020204" pitchFamily="34" charset="0"/>
                <a:cs typeface="Arial" panose="020B0604020202020204" pitchFamily="34" charset="0"/>
              </a:rPr>
              <a:t>), national origin, age (forty and over), disability, genetic information (individual or family medical history), reprisal or retaliation is not acceptable in either the military or civilian ranks, association (association or relationship with a person of a protected group).</a:t>
            </a:r>
          </a:p>
          <a:p>
            <a:pPr>
              <a:lnSpc>
                <a:spcPct val="8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Harassment includes, but is not limited to, any offensive conduct such as slurs, jokes or other verbal, nonverbal or physical conduct that has the purpose or effect of unreasonably interfering with an individual’s work performance or creating an intimidating, offensive, or hostile environment.  </a:t>
            </a:r>
          </a:p>
          <a:p>
            <a:pPr>
              <a:lnSpc>
                <a:spcPct val="8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Even if a single utterance, joke or act does not rise to the level of actionable harassment under the law, such conduct is contrary to Army values.</a:t>
            </a:r>
          </a:p>
          <a:p>
            <a:pPr eaLnBrk="1" hangingPunct="1">
              <a:lnSpc>
                <a:spcPct val="6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q"/>
            </a:pPr>
            <a:endParaRPr lang="en-US" alt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08C3BDB-9819-42CE-B630-6D2DD7836EEB}"/>
              </a:ext>
            </a:extLst>
          </p:cNvPr>
          <p:cNvSpPr txBox="1"/>
          <p:nvPr/>
        </p:nvSpPr>
        <p:spPr>
          <a:xfrm>
            <a:off x="762000" y="826091"/>
            <a:ext cx="7848600" cy="328551"/>
          </a:xfrm>
          <a:prstGeom prst="rect">
            <a:avLst/>
          </a:prstGeom>
          <a:noFill/>
        </p:spPr>
        <p:txBody>
          <a:bodyPr wrap="square" rtlCol="0">
            <a:spAutoFit/>
          </a:bodyPr>
          <a:lstStyle/>
          <a:p>
            <a:pPr marL="0" indent="0" algn="ctr" eaLnBrk="1" hangingPunct="1">
              <a:lnSpc>
                <a:spcPct val="60000"/>
              </a:lnSpc>
              <a:buFont typeface="Arial" panose="020B0604020202020204" pitchFamily="34" charset="0"/>
              <a:buNone/>
            </a:pPr>
            <a:r>
              <a:rPr lang="en-US" altLang="en-US" sz="2400" b="1" u="sng" dirty="0">
                <a:cs typeface="Arial" panose="020B0604020202020204" pitchFamily="34" charset="0"/>
              </a:rPr>
              <a:t>Army Anti-Harassment Policy for the Workplace</a:t>
            </a:r>
            <a:r>
              <a:rPr lang="en-US" altLang="en-US" sz="2400" b="1" dirty="0">
                <a:cs typeface="Arial" panose="020B0604020202020204" pitchFamily="34" charset="0"/>
              </a:rPr>
              <a:t> </a:t>
            </a:r>
          </a:p>
        </p:txBody>
      </p:sp>
      <p:sp>
        <p:nvSpPr>
          <p:cNvPr id="4" name="TextBox 3">
            <a:extLst>
              <a:ext uri="{FF2B5EF4-FFF2-40B4-BE49-F238E27FC236}">
                <a16:creationId xmlns:a16="http://schemas.microsoft.com/office/drawing/2014/main" id="{3A49B076-F2AF-1CB8-18EA-638F549829E7}"/>
              </a:ext>
            </a:extLst>
          </p:cNvPr>
          <p:cNvSpPr txBox="1"/>
          <p:nvPr/>
        </p:nvSpPr>
        <p:spPr>
          <a:xfrm>
            <a:off x="2819400" y="4800600"/>
            <a:ext cx="3156185" cy="461665"/>
          </a:xfrm>
          <a:prstGeom prst="rect">
            <a:avLst/>
          </a:prstGeom>
          <a:noFill/>
        </p:spPr>
        <p:txBody>
          <a:bodyPr wrap="none" rtlCol="0">
            <a:spAutoFit/>
          </a:bodyPr>
          <a:lstStyle/>
          <a:p>
            <a:r>
              <a:rPr lang="en-US" altLang="en-US" sz="1200" dirty="0">
                <a:latin typeface="Arial" panose="020B0604020202020204" pitchFamily="34" charset="0"/>
                <a:cs typeface="Arial" panose="020B0604020202020204" pitchFamily="34" charset="0"/>
              </a:rPr>
              <a:t>*Source:  https://www.eeoc.gov/harassment</a:t>
            </a:r>
          </a:p>
          <a:p>
            <a:endParaRPr lang="en-US" sz="1200" dirty="0"/>
          </a:p>
        </p:txBody>
      </p:sp>
      <p:sp>
        <p:nvSpPr>
          <p:cNvPr id="5" name="Slide Number Placeholder 4">
            <a:extLst>
              <a:ext uri="{FF2B5EF4-FFF2-40B4-BE49-F238E27FC236}">
                <a16:creationId xmlns:a16="http://schemas.microsoft.com/office/drawing/2014/main" id="{AF5DEADF-4AA0-B71B-5E9A-69764FF166E0}"/>
              </a:ext>
            </a:extLst>
          </p:cNvPr>
          <p:cNvSpPr>
            <a:spLocks noGrp="1"/>
          </p:cNvSpPr>
          <p:nvPr>
            <p:ph type="sldNum" sz="quarter" idx="12"/>
          </p:nvPr>
        </p:nvSpPr>
        <p:spPr/>
        <p:txBody>
          <a:bodyPr/>
          <a:lstStyle/>
          <a:p>
            <a:fld id="{9C54E713-4D30-4F69-9D04-62996E400222}" type="slidenum">
              <a:rPr lang="en-US" altLang="en-US" smtClean="0"/>
              <a:pPr/>
              <a:t>20</a:t>
            </a:fld>
            <a:endParaRPr lang="en-US" altLang="en-US" dirty="0"/>
          </a:p>
        </p:txBody>
      </p:sp>
      <p:sp>
        <p:nvSpPr>
          <p:cNvPr id="8" name="Title 1">
            <a:extLst>
              <a:ext uri="{FF2B5EF4-FFF2-40B4-BE49-F238E27FC236}">
                <a16:creationId xmlns:a16="http://schemas.microsoft.com/office/drawing/2014/main" id="{94514152-BE0D-72F8-C086-1FF68299906D}"/>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AD0FAEE-FE4F-1BC9-CFA9-76C9BB0A6453}"/>
              </a:ext>
            </a:extLst>
          </p:cNvPr>
          <p:cNvSpPr txBox="1"/>
          <p:nvPr/>
        </p:nvSpPr>
        <p:spPr>
          <a:xfrm>
            <a:off x="304800" y="990600"/>
            <a:ext cx="8610600" cy="5632311"/>
          </a:xfrm>
          <a:prstGeom prst="rect">
            <a:avLst/>
          </a:prstGeom>
          <a:noFill/>
        </p:spPr>
        <p:txBody>
          <a:bodyPr wrap="square">
            <a:spAutoFit/>
          </a:bodyPr>
          <a:lstStyle/>
          <a:p>
            <a:pPr marL="171450" indent="-171450">
              <a:buFont typeface="Wingdings" panose="05000000000000000000" pitchFamily="2" charset="2"/>
              <a:buChar char="q"/>
            </a:pPr>
            <a:r>
              <a:rPr lang="en-US" sz="1200" dirty="0">
                <a:cs typeface="Arial" panose="020B0604020202020204" pitchFamily="34" charset="0"/>
              </a:rPr>
              <a:t>If you, as supervisor/manager, receive a complaint of harassment, bullying, intimidation, or stalking, it is your responsibility to take prompt and appropriate action to stop the behavior when it is found to have occurred, and to take appropriate disciplinary action.</a:t>
            </a:r>
          </a:p>
          <a:p>
            <a:endParaRPr lang="en-US" sz="1200" dirty="0">
              <a:cs typeface="Arial" panose="020B0604020202020204" pitchFamily="34" charset="0"/>
            </a:endParaRPr>
          </a:p>
          <a:p>
            <a:pPr marL="171450" indent="-171450">
              <a:buFont typeface="Wingdings" panose="05000000000000000000" pitchFamily="2" charset="2"/>
              <a:buChar char="q"/>
            </a:pPr>
            <a:r>
              <a:rPr lang="en-US" sz="1200" dirty="0">
                <a:cs typeface="Arial" panose="020B0604020202020204" pitchFamily="34" charset="0"/>
              </a:rPr>
              <a:t>It is Army policy and managers responsibility to:</a:t>
            </a:r>
          </a:p>
          <a:p>
            <a:endParaRPr lang="en-US" sz="1200" dirty="0">
              <a:cs typeface="Arial" panose="020B0604020202020204" pitchFamily="34" charset="0"/>
            </a:endParaRPr>
          </a:p>
          <a:p>
            <a:pPr marL="628650" lvl="1" indent="-171450">
              <a:buFont typeface="Wingdings" panose="05000000000000000000" pitchFamily="2" charset="2"/>
              <a:buChar char="q"/>
            </a:pPr>
            <a:r>
              <a:rPr lang="en-US" sz="1200" dirty="0">
                <a:cs typeface="Arial" panose="020B0604020202020204" pitchFamily="34" charset="0"/>
              </a:rPr>
              <a:t>Ensure all employees are treated with dignity and respect,</a:t>
            </a:r>
          </a:p>
          <a:p>
            <a:pPr marL="628650" lvl="1" indent="-171450">
              <a:buFont typeface="Wingdings" panose="05000000000000000000" pitchFamily="2" charset="2"/>
              <a:buChar char="q"/>
            </a:pPr>
            <a:endParaRPr lang="en-US" sz="1200" dirty="0">
              <a:cs typeface="Arial" panose="020B0604020202020204" pitchFamily="34" charset="0"/>
            </a:endParaRPr>
          </a:p>
          <a:p>
            <a:pPr marL="628650" lvl="1" indent="-171450">
              <a:buFont typeface="Wingdings" panose="05000000000000000000" pitchFamily="2" charset="2"/>
              <a:buChar char="q"/>
            </a:pPr>
            <a:r>
              <a:rPr lang="en-US" sz="1200" dirty="0">
                <a:cs typeface="Arial" panose="020B0604020202020204" pitchFamily="34" charset="0"/>
              </a:rPr>
              <a:t>Actively prevent harassment, </a:t>
            </a:r>
          </a:p>
          <a:p>
            <a:pPr marL="628650" lvl="1" indent="-171450">
              <a:buFont typeface="Wingdings" panose="05000000000000000000" pitchFamily="2" charset="2"/>
              <a:buChar char="q"/>
            </a:pPr>
            <a:endParaRPr lang="en-US" sz="1200" dirty="0">
              <a:cs typeface="Arial" panose="020B0604020202020204" pitchFamily="34" charset="0"/>
            </a:endParaRPr>
          </a:p>
          <a:p>
            <a:pPr marL="628650" lvl="1" indent="-171450">
              <a:buFont typeface="Wingdings" panose="05000000000000000000" pitchFamily="2" charset="2"/>
              <a:buChar char="q"/>
            </a:pPr>
            <a:r>
              <a:rPr lang="en-US" sz="1200" dirty="0">
                <a:cs typeface="Arial" panose="020B0604020202020204" pitchFamily="34" charset="0"/>
              </a:rPr>
              <a:t>Conduct timely, thorough, and impartial inquires into allegations of harassment, regardless if an EEO complaint has been filed; not all allegations are EEO-related or filed with EEO, </a:t>
            </a:r>
          </a:p>
          <a:p>
            <a:pPr marL="628650" lvl="1" indent="-171450">
              <a:buFont typeface="Wingdings" panose="05000000000000000000" pitchFamily="2" charset="2"/>
              <a:buChar char="q"/>
            </a:pPr>
            <a:endParaRPr lang="en-US" sz="1200" dirty="0">
              <a:cs typeface="Arial" panose="020B0604020202020204" pitchFamily="34" charset="0"/>
            </a:endParaRPr>
          </a:p>
          <a:p>
            <a:pPr marL="628650" lvl="1" indent="-171450">
              <a:buFont typeface="Wingdings" panose="05000000000000000000" pitchFamily="2" charset="2"/>
              <a:buChar char="q"/>
            </a:pPr>
            <a:r>
              <a:rPr lang="en-US" sz="1200" dirty="0">
                <a:cs typeface="Arial" panose="020B0604020202020204" pitchFamily="34" charset="0"/>
              </a:rPr>
              <a:t>Take prompt and appropriate disciplinary action when it is determined harassment has occurred</a:t>
            </a:r>
          </a:p>
          <a:p>
            <a:pPr marL="628650" lvl="1" indent="-171450">
              <a:buFont typeface="Wingdings" panose="05000000000000000000" pitchFamily="2" charset="2"/>
              <a:buChar char="q"/>
            </a:pPr>
            <a:endParaRPr lang="en-US" sz="1200" dirty="0">
              <a:cs typeface="Arial" panose="020B0604020202020204" pitchFamily="34" charset="0"/>
            </a:endParaRPr>
          </a:p>
          <a:p>
            <a:pPr marL="628650" lvl="1" indent="-171450">
              <a:buFont typeface="Wingdings" panose="05000000000000000000" pitchFamily="2" charset="2"/>
              <a:buChar char="q"/>
            </a:pPr>
            <a:r>
              <a:rPr lang="en-US" sz="1200" dirty="0">
                <a:cs typeface="Arial" panose="020B0604020202020204" pitchFamily="34" charset="0"/>
              </a:rPr>
              <a:t>Protect from retaliation, those who report harassment and those involved in the investigation, and</a:t>
            </a:r>
          </a:p>
          <a:p>
            <a:pPr marL="628650" lvl="1" indent="-171450">
              <a:buFont typeface="Wingdings" panose="05000000000000000000" pitchFamily="2" charset="2"/>
              <a:buChar char="q"/>
            </a:pPr>
            <a:endParaRPr lang="en-US" sz="1200" dirty="0">
              <a:cs typeface="Arial" panose="020B0604020202020204" pitchFamily="34" charset="0"/>
            </a:endParaRPr>
          </a:p>
          <a:p>
            <a:pPr marL="628650" lvl="1" indent="-171450">
              <a:buFont typeface="Wingdings" panose="05000000000000000000" pitchFamily="2" charset="2"/>
              <a:buChar char="q"/>
            </a:pPr>
            <a:r>
              <a:rPr lang="en-US" sz="1200" dirty="0">
                <a:cs typeface="Arial" panose="020B0604020202020204" pitchFamily="34" charset="0"/>
              </a:rPr>
              <a:t>Protect confidentiality of all involved to the extent possible, consistent with legal obligations.</a:t>
            </a:r>
          </a:p>
          <a:p>
            <a:endParaRPr lang="en-US" sz="1200" dirty="0">
              <a:cs typeface="Arial" panose="020B0604020202020204" pitchFamily="34" charset="0"/>
            </a:endParaRPr>
          </a:p>
          <a:p>
            <a:pPr marL="171450" indent="-171450">
              <a:buFont typeface="Wingdings" panose="05000000000000000000" pitchFamily="2" charset="2"/>
              <a:buChar char="q"/>
            </a:pPr>
            <a:r>
              <a:rPr lang="en-US" sz="1200" dirty="0">
                <a:cs typeface="Arial" panose="020B0604020202020204" pitchFamily="34" charset="0"/>
              </a:rPr>
              <a:t>Investigations of allegations of harassment must begin within 10 calendar days of the manager becoming aware of the allegations regardless if the person reporting the harassment wants an inquiry.</a:t>
            </a:r>
          </a:p>
          <a:p>
            <a:endParaRPr lang="en-US" sz="1200" dirty="0">
              <a:cs typeface="Arial" panose="020B0604020202020204" pitchFamily="34" charset="0"/>
            </a:endParaRPr>
          </a:p>
          <a:p>
            <a:pPr marL="171450" indent="-171450">
              <a:buFont typeface="Wingdings" panose="05000000000000000000" pitchFamily="2" charset="2"/>
              <a:buChar char="q"/>
            </a:pPr>
            <a:r>
              <a:rPr lang="en-US" sz="1200" dirty="0">
                <a:cs typeface="Arial" panose="020B0604020202020204" pitchFamily="34" charset="0"/>
              </a:rPr>
              <a:t>Upon becoming aware of harassment or of allegations of harassment, immediately report this to the EEO Office and consult with the servicing legal advisor.</a:t>
            </a:r>
          </a:p>
          <a:p>
            <a:endParaRPr lang="en-US" sz="1200" dirty="0">
              <a:cs typeface="Arial" panose="020B0604020202020204" pitchFamily="34" charset="0"/>
            </a:endParaRPr>
          </a:p>
          <a:p>
            <a:pPr marL="171450" indent="-171450">
              <a:buFont typeface="Wingdings" panose="05000000000000000000" pitchFamily="2" charset="2"/>
              <a:buChar char="q"/>
            </a:pPr>
            <a:r>
              <a:rPr lang="en-US" sz="1200" dirty="0">
                <a:cs typeface="Arial" panose="020B0604020202020204" pitchFamily="34" charset="0"/>
              </a:rPr>
              <a:t>If harassment occurred, it is the manager’s responsibility to take corrective action, including discipline that is proportionate to the severity of the conduct, the impact on the overall workplace, the disciplinary history of the harasser, and other relevant factors.</a:t>
            </a:r>
          </a:p>
          <a:p>
            <a:endParaRPr lang="en-US" sz="1200" dirty="0">
              <a:cs typeface="Arial" panose="020B0604020202020204" pitchFamily="34" charset="0"/>
            </a:endParaRPr>
          </a:p>
          <a:p>
            <a:endParaRPr lang="en-US" sz="1200" dirty="0">
              <a:cs typeface="Arial" panose="020B0604020202020204" pitchFamily="34" charset="0"/>
            </a:endParaRPr>
          </a:p>
        </p:txBody>
      </p:sp>
      <p:sp>
        <p:nvSpPr>
          <p:cNvPr id="2" name="Slide Number Placeholder 1">
            <a:extLst>
              <a:ext uri="{FF2B5EF4-FFF2-40B4-BE49-F238E27FC236}">
                <a16:creationId xmlns:a16="http://schemas.microsoft.com/office/drawing/2014/main" id="{875901A8-7E9E-3558-88F3-E5CB260802C8}"/>
              </a:ext>
            </a:extLst>
          </p:cNvPr>
          <p:cNvSpPr>
            <a:spLocks noGrp="1"/>
          </p:cNvSpPr>
          <p:nvPr>
            <p:ph type="sldNum" sz="quarter" idx="12"/>
          </p:nvPr>
        </p:nvSpPr>
        <p:spPr/>
        <p:txBody>
          <a:bodyPr/>
          <a:lstStyle/>
          <a:p>
            <a:fld id="{9C54E713-4D30-4F69-9D04-62996E400222}" type="slidenum">
              <a:rPr lang="en-US" altLang="en-US" smtClean="0"/>
              <a:pPr/>
              <a:t>21</a:t>
            </a:fld>
            <a:endParaRPr lang="en-US" altLang="en-US" dirty="0"/>
          </a:p>
        </p:txBody>
      </p:sp>
      <p:sp>
        <p:nvSpPr>
          <p:cNvPr id="5" name="Title 1">
            <a:extLst>
              <a:ext uri="{FF2B5EF4-FFF2-40B4-BE49-F238E27FC236}">
                <a16:creationId xmlns:a16="http://schemas.microsoft.com/office/drawing/2014/main" id="{E521E554-2944-64F3-F669-ACFBC47D8142}"/>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extLst>
      <p:ext uri="{BB962C8B-B14F-4D97-AF65-F5344CB8AC3E}">
        <p14:creationId xmlns:p14="http://schemas.microsoft.com/office/powerpoint/2010/main" val="99220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
        <p:nvSpPr>
          <p:cNvPr id="49154" name="Content Placeholder 2"/>
          <p:cNvSpPr>
            <a:spLocks noGrp="1"/>
          </p:cNvSpPr>
          <p:nvPr>
            <p:ph idx="1"/>
          </p:nvPr>
        </p:nvSpPr>
        <p:spPr>
          <a:xfrm>
            <a:off x="3124200" y="3978855"/>
            <a:ext cx="5943600" cy="1981200"/>
          </a:xfrm>
        </p:spPr>
        <p:txBody>
          <a:bodyPr/>
          <a:lstStyle/>
          <a:p>
            <a:pPr eaLnBrk="1" hangingPunct="1">
              <a:spcBef>
                <a:spcPct val="0"/>
              </a:spcBef>
              <a:buFont typeface="Wingdings" panose="05000000000000000000" pitchFamily="2" charset="2"/>
              <a:buChar char="q"/>
              <a:tabLst>
                <a:tab pos="230188" algn="l"/>
              </a:tabLst>
            </a:pPr>
            <a:r>
              <a:rPr lang="en-US" altLang="en-US" sz="1400" dirty="0">
                <a:latin typeface="Arial" panose="020B0604020202020204" pitchFamily="34" charset="0"/>
                <a:cs typeface="Arial" panose="020B0604020202020204" pitchFamily="34" charset="0"/>
              </a:rPr>
              <a:t>Lower productivity and morale </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Emotional, physical, and economic harm</a:t>
            </a:r>
            <a:endParaRPr lang="en-US" altLang="en-US" sz="1400" dirty="0">
              <a:highlight>
                <a:srgbClr val="FFFF00"/>
              </a:highlight>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Higher turnover; loss of talent </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Higher costs for hiring and training </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Potential liability for damages and attorney's fees</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Embarrassment to the Army</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Degrades the Army’s reputation and ability to attract top talent</a:t>
            </a:r>
          </a:p>
          <a:p>
            <a:pPr eaLnBrk="1" hangingPunct="1">
              <a:spcBef>
                <a:spcPct val="0"/>
              </a:spcBef>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Degrades mission readiness</a:t>
            </a:r>
          </a:p>
        </p:txBody>
      </p:sp>
      <p:pic>
        <p:nvPicPr>
          <p:cNvPr id="2" name="Picture 1" descr="Woman leaning against a wall with head down" title="Woman leaning against a wall with head d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7" y="1447800"/>
            <a:ext cx="2638893" cy="3962400"/>
          </a:xfrm>
          <a:prstGeom prst="rect">
            <a:avLst/>
          </a:prstGeom>
        </p:spPr>
      </p:pic>
      <p:sp>
        <p:nvSpPr>
          <p:cNvPr id="3" name="TextBox 2">
            <a:extLst>
              <a:ext uri="{FF2B5EF4-FFF2-40B4-BE49-F238E27FC236}">
                <a16:creationId xmlns:a16="http://schemas.microsoft.com/office/drawing/2014/main" id="{726E95BA-AA70-49A8-AC16-F6440F2F1866}"/>
              </a:ext>
            </a:extLst>
          </p:cNvPr>
          <p:cNvSpPr txBox="1"/>
          <p:nvPr/>
        </p:nvSpPr>
        <p:spPr>
          <a:xfrm>
            <a:off x="3124200" y="3674055"/>
            <a:ext cx="2074607" cy="307777"/>
          </a:xfrm>
          <a:prstGeom prst="rect">
            <a:avLst/>
          </a:prstGeom>
          <a:noFill/>
        </p:spPr>
        <p:txBody>
          <a:bodyPr wrap="none" rtlCol="0">
            <a:spAutoFit/>
          </a:bodyPr>
          <a:lstStyle/>
          <a:p>
            <a:r>
              <a:rPr lang="en-US" altLang="en-US" sz="1400" b="1" u="sng" dirty="0">
                <a:cs typeface="Arial" panose="020B0604020202020204" pitchFamily="34" charset="0"/>
              </a:rPr>
              <a:t>Effects of Harassment</a:t>
            </a:r>
          </a:p>
        </p:txBody>
      </p:sp>
      <p:sp>
        <p:nvSpPr>
          <p:cNvPr id="7" name="Content Placeholder 2">
            <a:extLst>
              <a:ext uri="{FF2B5EF4-FFF2-40B4-BE49-F238E27FC236}">
                <a16:creationId xmlns:a16="http://schemas.microsoft.com/office/drawing/2014/main" id="{D830F7ED-1C1E-41EE-83D9-91725F7895A6}"/>
              </a:ext>
            </a:extLst>
          </p:cNvPr>
          <p:cNvSpPr txBox="1">
            <a:spLocks/>
          </p:cNvSpPr>
          <p:nvPr/>
        </p:nvSpPr>
        <p:spPr bwMode="auto">
          <a:xfrm>
            <a:off x="3124200" y="560109"/>
            <a:ext cx="5791200" cy="294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anose="020B0604020202020204" pitchFamily="34" charset="0"/>
              <a:buNone/>
              <a:defRPr/>
            </a:pPr>
            <a:r>
              <a:rPr lang="en-US" sz="1400" b="1" u="sng" dirty="0">
                <a:latin typeface="Arial" panose="020B0604020202020204" pitchFamily="34" charset="0"/>
                <a:ea typeface="+mn-ea"/>
                <a:cs typeface="Arial" panose="020B0604020202020204" pitchFamily="34" charset="0"/>
              </a:rPr>
              <a:t>Examples of Harassment </a:t>
            </a:r>
          </a:p>
          <a:p>
            <a:pPr eaLnBrk="1" fontAlgn="auto" hangingPunct="1">
              <a:spcAft>
                <a:spcPts val="0"/>
              </a:spcAft>
              <a:buFont typeface="Arial" panose="020B0604020202020204" pitchFamily="34" charset="0"/>
              <a:buNone/>
              <a:defRPr/>
            </a:pPr>
            <a:r>
              <a:rPr lang="en-US" sz="1400" dirty="0">
                <a:latin typeface="Arial" panose="020B0604020202020204" pitchFamily="34" charset="0"/>
                <a:ea typeface="+mn-ea"/>
                <a:cs typeface="Arial" panose="020B0604020202020204" pitchFamily="34" charset="0"/>
              </a:rPr>
              <a:t>Include but are not limited to:</a:t>
            </a:r>
          </a:p>
          <a:p>
            <a:pPr marL="230188" indent="-230188" eaLnBrk="1" fontAlgn="auto" hangingPunct="1">
              <a:spcAft>
                <a:spcPts val="0"/>
              </a:spcAft>
              <a:buFont typeface="Wingdings" panose="05000000000000000000" pitchFamily="2" charset="2"/>
              <a:buChar char="q"/>
              <a:defRPr/>
            </a:pPr>
            <a:r>
              <a:rPr lang="en-US" sz="1400" b="1" dirty="0">
                <a:latin typeface="Arial" panose="020B0604020202020204" pitchFamily="34" charset="0"/>
                <a:ea typeface="+mn-ea"/>
                <a:cs typeface="Arial" panose="020B0604020202020204" pitchFamily="34" charset="0"/>
              </a:rPr>
              <a:t>Verbal Conduct </a:t>
            </a:r>
            <a:r>
              <a:rPr lang="en-US" sz="1400" dirty="0">
                <a:latin typeface="Arial" panose="020B0604020202020204" pitchFamily="34" charset="0"/>
                <a:ea typeface="+mn-ea"/>
                <a:cs typeface="Arial" panose="020B0604020202020204" pitchFamily="34" charset="0"/>
              </a:rPr>
              <a:t>that could include</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Racial or sexual epithets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Foul language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Unwanted sexual flirtations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Ethnic jokes </a:t>
            </a:r>
          </a:p>
          <a:p>
            <a:pPr lvl="1" eaLnBrk="1" fontAlgn="auto" hangingPunct="1">
              <a:spcBef>
                <a:spcPts val="0"/>
              </a:spcBef>
              <a:spcAft>
                <a:spcPts val="0"/>
              </a:spcAft>
              <a:buFont typeface="Wingdings" panose="05000000000000000000" pitchFamily="2" charset="2"/>
              <a:buChar char="q"/>
              <a:defRPr/>
            </a:pPr>
            <a:r>
              <a:rPr lang="en-US" sz="1400" dirty="0">
                <a:latin typeface="Arial" panose="020B0604020202020204" pitchFamily="34" charset="0"/>
                <a:ea typeface="+mn-ea"/>
                <a:cs typeface="Arial" panose="020B0604020202020204" pitchFamily="34" charset="0"/>
              </a:rPr>
              <a:t>  Derogatory statements or slurs</a:t>
            </a:r>
          </a:p>
          <a:p>
            <a:pPr marL="285750" lvl="1" eaLnBrk="1" fontAlgn="auto" hangingPunct="1">
              <a:spcAft>
                <a:spcPts val="0"/>
              </a:spcAft>
              <a:buFont typeface="Wingdings" panose="05000000000000000000" pitchFamily="2" charset="2"/>
              <a:buChar char="q"/>
              <a:defRPr/>
            </a:pPr>
            <a:r>
              <a:rPr lang="en-US" sz="1400" b="1" dirty="0">
                <a:latin typeface="Arial" panose="020B0604020202020204" pitchFamily="34" charset="0"/>
                <a:ea typeface="+mn-ea"/>
                <a:cs typeface="Arial" panose="020B0604020202020204" pitchFamily="34" charset="0"/>
              </a:rPr>
              <a:t>Physical conduct </a:t>
            </a:r>
            <a:r>
              <a:rPr lang="en-US" sz="1400" dirty="0">
                <a:latin typeface="Arial" panose="020B0604020202020204" pitchFamily="34" charset="0"/>
                <a:ea typeface="+mn-ea"/>
                <a:cs typeface="Arial" panose="020B0604020202020204" pitchFamily="34" charset="0"/>
              </a:rPr>
              <a:t>that includes improper touching or sexual assault; or </a:t>
            </a:r>
          </a:p>
          <a:p>
            <a:pPr marL="285750" lvl="1" eaLnBrk="1" fontAlgn="auto" hangingPunct="1">
              <a:spcAft>
                <a:spcPts val="0"/>
              </a:spcAft>
              <a:buFont typeface="Wingdings" panose="05000000000000000000" pitchFamily="2" charset="2"/>
              <a:buChar char="q"/>
              <a:defRPr/>
            </a:pPr>
            <a:r>
              <a:rPr lang="en-US" sz="1400" b="1" dirty="0">
                <a:latin typeface="Arial" panose="020B0604020202020204" pitchFamily="34" charset="0"/>
                <a:ea typeface="+mn-ea"/>
                <a:cs typeface="Arial" panose="020B0604020202020204" pitchFamily="34" charset="0"/>
              </a:rPr>
              <a:t>Visual harassment </a:t>
            </a:r>
            <a:r>
              <a:rPr lang="en-US" sz="1400" dirty="0">
                <a:latin typeface="Arial" panose="020B0604020202020204" pitchFamily="34" charset="0"/>
                <a:ea typeface="+mn-ea"/>
                <a:cs typeface="Arial" panose="020B0604020202020204" pitchFamily="34" charset="0"/>
              </a:rPr>
              <a:t>that could include racially or sexually explicit or derogatory posters, cartoons or drawings, obscene gestures, or items such as a noose.</a:t>
            </a:r>
          </a:p>
        </p:txBody>
      </p:sp>
      <p:sp>
        <p:nvSpPr>
          <p:cNvPr id="5" name="TextBox 4">
            <a:extLst>
              <a:ext uri="{FF2B5EF4-FFF2-40B4-BE49-F238E27FC236}">
                <a16:creationId xmlns:a16="http://schemas.microsoft.com/office/drawing/2014/main" id="{8F1F45A2-8F27-257C-981A-4E5A4B31B1FC}"/>
              </a:ext>
            </a:extLst>
          </p:cNvPr>
          <p:cNvSpPr txBox="1"/>
          <p:nvPr/>
        </p:nvSpPr>
        <p:spPr>
          <a:xfrm>
            <a:off x="381000" y="5801380"/>
            <a:ext cx="7620000" cy="523220"/>
          </a:xfrm>
          <a:prstGeom prst="rect">
            <a:avLst/>
          </a:prstGeom>
          <a:noFill/>
        </p:spPr>
        <p:txBody>
          <a:bodyPr wrap="square">
            <a:spAutoFit/>
          </a:bodyPr>
          <a:lstStyle/>
          <a:p>
            <a:pPr marL="285750" indent="-285750" eaLnBrk="1" hangingPunct="1">
              <a:spcBef>
                <a:spcPct val="0"/>
              </a:spcBef>
              <a:buFont typeface="Wingdings" panose="05000000000000000000" pitchFamily="2" charset="2"/>
              <a:buChar char="q"/>
            </a:pPr>
            <a:r>
              <a:rPr lang="en-US" altLang="en-US" sz="1400" b="1" u="sng" dirty="0">
                <a:cs typeface="Arial" panose="020B0604020202020204" pitchFamily="34" charset="0"/>
              </a:rPr>
              <a:t>Penalties for Harassment</a:t>
            </a:r>
            <a:r>
              <a:rPr lang="en-US" altLang="en-US" sz="1400" dirty="0">
                <a:cs typeface="Arial" panose="020B0604020202020204" pitchFamily="34" charset="0"/>
              </a:rPr>
              <a:t>: Discipline up to and including termination from employment if harassment claim is substantiated, dependent on the severity of the harassment</a:t>
            </a:r>
          </a:p>
        </p:txBody>
      </p:sp>
      <p:sp>
        <p:nvSpPr>
          <p:cNvPr id="6" name="Slide Number Placeholder 5">
            <a:extLst>
              <a:ext uri="{FF2B5EF4-FFF2-40B4-BE49-F238E27FC236}">
                <a16:creationId xmlns:a16="http://schemas.microsoft.com/office/drawing/2014/main" id="{C891F279-3486-8ADA-92D3-488BE9A38793}"/>
              </a:ext>
            </a:extLst>
          </p:cNvPr>
          <p:cNvSpPr>
            <a:spLocks noGrp="1"/>
          </p:cNvSpPr>
          <p:nvPr>
            <p:ph type="sldNum" sz="quarter" idx="12"/>
          </p:nvPr>
        </p:nvSpPr>
        <p:spPr/>
        <p:txBody>
          <a:bodyPr/>
          <a:lstStyle/>
          <a:p>
            <a:fld id="{9C54E713-4D30-4F69-9D04-62996E400222}" type="slidenum">
              <a:rPr lang="en-US" altLang="en-US" smtClean="0"/>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0"/>
          </a:xfrm>
        </p:spPr>
        <p:txBody>
          <a:bodyPr rtlCol="0">
            <a:noAutofit/>
          </a:bodyPr>
          <a:lstStyle/>
          <a:p>
            <a:pPr>
              <a:buFont typeface="Wingdings" panose="05000000000000000000" pitchFamily="2" charset="2"/>
              <a:buChar char="q"/>
              <a:defRPr/>
            </a:pPr>
            <a:r>
              <a:rPr lang="en-US" sz="1400" dirty="0">
                <a:latin typeface="Arial" panose="020B0604020202020204" pitchFamily="34" charset="0"/>
                <a:ea typeface="ＭＳ Ｐゴシック" charset="0"/>
                <a:cs typeface="Arial" panose="020B0604020202020204" pitchFamily="34" charset="0"/>
              </a:rPr>
              <a:t>Sexual harassment is a form of sex discrimination.</a:t>
            </a:r>
          </a:p>
          <a:p>
            <a:pPr>
              <a:buFont typeface="Wingdings" panose="05000000000000000000" pitchFamily="2" charset="2"/>
              <a:buChar char="q"/>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b="0" i="0" dirty="0">
                <a:effectLst/>
                <a:latin typeface="Arial" panose="020B0604020202020204" pitchFamily="34" charset="0"/>
                <a:cs typeface="Arial" panose="020B0604020202020204" pitchFamily="34" charset="0"/>
              </a:rPr>
              <a:t>There are two formally defined types of sexual harassment: </a:t>
            </a:r>
            <a:r>
              <a:rPr lang="en-US" sz="1400" b="0" i="0" u="none" strike="noStrike" dirty="0">
                <a:effectLst/>
                <a:latin typeface="Arial" panose="020B0604020202020204" pitchFamily="34" charset="0"/>
                <a:cs typeface="Arial" panose="020B0604020202020204" pitchFamily="34" charset="0"/>
              </a:rPr>
              <a:t>Quid pro quo</a:t>
            </a:r>
            <a:r>
              <a:rPr lang="en-US" sz="1400" b="0" i="0" dirty="0">
                <a:effectLst/>
                <a:latin typeface="Arial" panose="020B0604020202020204" pitchFamily="34" charset="0"/>
                <a:cs typeface="Arial" panose="020B0604020202020204" pitchFamily="34" charset="0"/>
              </a:rPr>
              <a:t> and </a:t>
            </a:r>
            <a:r>
              <a:rPr lang="en-US" sz="1400" b="0" i="0" u="none" strike="noStrike" dirty="0">
                <a:effectLst/>
                <a:latin typeface="Arial" panose="020B0604020202020204" pitchFamily="34" charset="0"/>
                <a:cs typeface="Arial" panose="020B0604020202020204" pitchFamily="34" charset="0"/>
              </a:rPr>
              <a:t>hostile environment</a:t>
            </a:r>
            <a:r>
              <a:rPr lang="en-US" sz="1400" b="0" i="0" dirty="0">
                <a:effectLst/>
                <a:latin typeface="Arial" panose="020B0604020202020204" pitchFamily="34" charset="0"/>
                <a:cs typeface="Arial" panose="020B0604020202020204" pitchFamily="34" charset="0"/>
              </a:rPr>
              <a:t>.</a:t>
            </a:r>
          </a:p>
          <a:p>
            <a:pPr marL="0" indent="0">
              <a:buNone/>
              <a:defRPr/>
            </a:pPr>
            <a:endParaRPr lang="en-US" sz="1400" b="0" i="0" dirty="0">
              <a:effectLst/>
              <a:latin typeface="Arial" panose="020B0604020202020204" pitchFamily="34" charset="0"/>
              <a:cs typeface="Arial" panose="020B0604020202020204" pitchFamily="34" charset="0"/>
            </a:endParaRPr>
          </a:p>
          <a:p>
            <a:pPr marL="800100" lvl="1" indent="-342900">
              <a:buFont typeface="+mj-lt"/>
              <a:buAutoNum type="alphaLcPeriod"/>
              <a:defRPr/>
            </a:pPr>
            <a:r>
              <a:rPr lang="en-US" sz="1400" b="0" i="0" dirty="0">
                <a:effectLst/>
                <a:latin typeface="Arial" panose="020B0604020202020204" pitchFamily="34" charset="0"/>
                <a:cs typeface="Arial" panose="020B0604020202020204" pitchFamily="34" charset="0"/>
              </a:rPr>
              <a:t>Quid pro quo is a Latin phrase literally meaning “this for that”.</a:t>
            </a:r>
          </a:p>
          <a:p>
            <a:pPr marL="800100" lvl="1" indent="-342900">
              <a:buFont typeface="+mj-lt"/>
              <a:buAutoNum type="alphaLcPeriod"/>
              <a:defRPr/>
            </a:pPr>
            <a:r>
              <a:rPr lang="en-US" sz="1400" b="0" i="0" dirty="0">
                <a:effectLst/>
                <a:latin typeface="Arial" panose="020B0604020202020204" pitchFamily="34" charset="0"/>
                <a:cs typeface="Arial" panose="020B0604020202020204" pitchFamily="34" charset="0"/>
              </a:rPr>
              <a:t>Hostile environment, to include the work environment, can occur when Soldiers or DA Civilians are subjected to offensive, unwanted and unsolicited comments, or conduct of a sexual nature.</a:t>
            </a:r>
          </a:p>
          <a:p>
            <a:pPr marL="457200" lvl="1" indent="0">
              <a:buNone/>
              <a:defRPr/>
            </a:pPr>
            <a:endParaRPr lang="en-US" sz="1400" dirty="0">
              <a:latin typeface="Arial" panose="020B0604020202020204" pitchFamily="34" charset="0"/>
              <a:ea typeface="ＭＳ Ｐゴシック" charset="0"/>
              <a:cs typeface="Arial" panose="020B0604020202020204" pitchFamily="34" charset="0"/>
            </a:endParaRPr>
          </a:p>
          <a:p>
            <a:pPr>
              <a:buFont typeface="Wingdings" panose="05000000000000000000" pitchFamily="2" charset="2"/>
              <a:buChar char="q"/>
              <a:defRPr/>
            </a:pPr>
            <a:r>
              <a:rPr lang="en-US" sz="1400" dirty="0">
                <a:latin typeface="Arial" panose="020B0604020202020204" pitchFamily="34" charset="0"/>
                <a:ea typeface="ＭＳ Ｐゴシック" charset="0"/>
                <a:cs typeface="Arial" panose="020B0604020202020204" pitchFamily="34" charset="0"/>
              </a:rPr>
              <a:t>Sexual harassment includes unwelcome sexual advances, requests for sexual favors and other verbal or physical conduct of a sexual nature when:</a:t>
            </a:r>
            <a:br>
              <a:rPr lang="en-US" sz="1400" dirty="0">
                <a:latin typeface="Arial" panose="020B0604020202020204" pitchFamily="34" charset="0"/>
                <a:ea typeface="ＭＳ Ｐゴシック" charset="0"/>
                <a:cs typeface="Arial" panose="020B0604020202020204" pitchFamily="34" charset="0"/>
              </a:rPr>
            </a:br>
            <a:endParaRPr lang="en-US" sz="1400" dirty="0">
              <a:latin typeface="Arial" panose="020B0604020202020204" pitchFamily="34" charset="0"/>
              <a:ea typeface="ＭＳ Ｐゴシック" charset="0"/>
              <a:cs typeface="Arial" panose="020B0604020202020204" pitchFamily="34" charset="0"/>
            </a:endParaRPr>
          </a:p>
          <a:p>
            <a:pPr marL="914400" lvl="1" indent="-514350">
              <a:buFont typeface="+mj-lt"/>
              <a:buAutoNum type="alphaLcPeriod"/>
              <a:defRPr/>
            </a:pPr>
            <a:r>
              <a:rPr lang="en-US" sz="1400" dirty="0">
                <a:latin typeface="Arial" panose="020B0604020202020204" pitchFamily="34" charset="0"/>
                <a:ea typeface="ＭＳ Ｐゴシック" charset="0"/>
                <a:cs typeface="Arial" panose="020B0604020202020204" pitchFamily="34" charset="0"/>
              </a:rPr>
              <a:t>submission to such conduct is made either explicitly or implicitly a term or condition of a person's job, pay or career; or</a:t>
            </a:r>
            <a:br>
              <a:rPr lang="en-US" sz="1400" dirty="0">
                <a:latin typeface="Arial" panose="020B0604020202020204" pitchFamily="34" charset="0"/>
                <a:ea typeface="ＭＳ Ｐゴシック" charset="0"/>
                <a:cs typeface="Arial" panose="020B0604020202020204" pitchFamily="34" charset="0"/>
              </a:rPr>
            </a:br>
            <a:endParaRPr lang="en-US" sz="1400" dirty="0">
              <a:latin typeface="Arial" panose="020B0604020202020204" pitchFamily="34" charset="0"/>
              <a:ea typeface="ＭＳ Ｐゴシック" charset="0"/>
              <a:cs typeface="Arial" panose="020B0604020202020204" pitchFamily="34" charset="0"/>
            </a:endParaRPr>
          </a:p>
          <a:p>
            <a:pPr marL="914400" lvl="1" indent="-514350">
              <a:buFont typeface="+mj-lt"/>
              <a:buAutoNum type="alphaLcPeriod"/>
              <a:defRPr/>
            </a:pPr>
            <a:r>
              <a:rPr lang="en-US" sz="1400" dirty="0">
                <a:latin typeface="Arial" panose="020B0604020202020204" pitchFamily="34" charset="0"/>
                <a:ea typeface="ＭＳ Ｐゴシック" charset="0"/>
                <a:cs typeface="Arial" panose="020B0604020202020204" pitchFamily="34" charset="0"/>
              </a:rPr>
              <a:t>submission to or rejection of such conduct by a person is used as a basis for career or employment decisions affecting that person; or</a:t>
            </a:r>
            <a:br>
              <a:rPr lang="en-US" sz="1400" dirty="0">
                <a:latin typeface="Arial" panose="020B0604020202020204" pitchFamily="34" charset="0"/>
                <a:ea typeface="ＭＳ Ｐゴシック" charset="0"/>
                <a:cs typeface="Arial" panose="020B0604020202020204" pitchFamily="34" charset="0"/>
              </a:rPr>
            </a:br>
            <a:endParaRPr lang="en-US" sz="1400" dirty="0">
              <a:latin typeface="Arial" panose="020B0604020202020204" pitchFamily="34" charset="0"/>
              <a:ea typeface="ＭＳ Ｐゴシック" charset="0"/>
              <a:cs typeface="Arial" panose="020B0604020202020204" pitchFamily="34" charset="0"/>
            </a:endParaRPr>
          </a:p>
          <a:p>
            <a:pPr marL="914400" lvl="1" indent="-514350">
              <a:buFont typeface="+mj-lt"/>
              <a:buAutoNum type="alphaLcPeriod"/>
              <a:defRPr/>
            </a:pPr>
            <a:r>
              <a:rPr lang="en-US" sz="1400" dirty="0">
                <a:latin typeface="Arial" panose="020B0604020202020204" pitchFamily="34" charset="0"/>
                <a:ea typeface="ＭＳ Ｐゴシック" charset="0"/>
                <a:cs typeface="Arial" panose="020B0604020202020204" pitchFamily="34" charset="0"/>
              </a:rPr>
              <a:t>such conduct has the purpose or effect of unreasonably interfering with an individual's work performance or creates an intimidating, hostile or offensive working environment.</a:t>
            </a:r>
          </a:p>
        </p:txBody>
      </p:sp>
      <p:sp>
        <p:nvSpPr>
          <p:cNvPr id="2" name="TextBox 1">
            <a:extLst>
              <a:ext uri="{FF2B5EF4-FFF2-40B4-BE49-F238E27FC236}">
                <a16:creationId xmlns:a16="http://schemas.microsoft.com/office/drawing/2014/main" id="{4C0CB73C-47D1-4E04-8C10-73FB687E112C}"/>
              </a:ext>
            </a:extLst>
          </p:cNvPr>
          <p:cNvSpPr txBox="1"/>
          <p:nvPr/>
        </p:nvSpPr>
        <p:spPr>
          <a:xfrm>
            <a:off x="3048000" y="533400"/>
            <a:ext cx="3026791" cy="738664"/>
          </a:xfrm>
          <a:prstGeom prst="rect">
            <a:avLst/>
          </a:prstGeom>
          <a:noFill/>
        </p:spPr>
        <p:txBody>
          <a:bodyPr wrap="none" rtlCol="0">
            <a:spAutoFit/>
          </a:bodyPr>
          <a:lstStyle/>
          <a:p>
            <a:r>
              <a:rPr lang="en-US" sz="2400" b="1" u="sng" dirty="0">
                <a:ea typeface="ＭＳ Ｐゴシック" charset="0"/>
              </a:rPr>
              <a:t>Sexual Harassment</a:t>
            </a:r>
          </a:p>
          <a:p>
            <a:endParaRPr lang="en-US" b="1" dirty="0"/>
          </a:p>
        </p:txBody>
      </p:sp>
      <p:sp>
        <p:nvSpPr>
          <p:cNvPr id="5" name="Slide Number Placeholder 4">
            <a:extLst>
              <a:ext uri="{FF2B5EF4-FFF2-40B4-BE49-F238E27FC236}">
                <a16:creationId xmlns:a16="http://schemas.microsoft.com/office/drawing/2014/main" id="{81306967-BC53-18D4-1B7A-CAD3E5CF9E82}"/>
              </a:ext>
            </a:extLst>
          </p:cNvPr>
          <p:cNvSpPr>
            <a:spLocks noGrp="1"/>
          </p:cNvSpPr>
          <p:nvPr>
            <p:ph type="sldNum" sz="quarter" idx="12"/>
          </p:nvPr>
        </p:nvSpPr>
        <p:spPr/>
        <p:txBody>
          <a:bodyPr/>
          <a:lstStyle/>
          <a:p>
            <a:fld id="{9C54E713-4D30-4F69-9D04-62996E400222}" type="slidenum">
              <a:rPr lang="en-US" altLang="en-US" smtClean="0"/>
              <a:pPr/>
              <a:t>23</a:t>
            </a:fld>
            <a:endParaRPr lang="en-US" altLang="en-US" dirty="0"/>
          </a:p>
        </p:txBody>
      </p:sp>
      <p:sp>
        <p:nvSpPr>
          <p:cNvPr id="8" name="Title 1">
            <a:extLst>
              <a:ext uri="{FF2B5EF4-FFF2-40B4-BE49-F238E27FC236}">
                <a16:creationId xmlns:a16="http://schemas.microsoft.com/office/drawing/2014/main" id="{55320CAA-1AC1-BDDC-1C07-134D23B611BF}"/>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4E376E-EEE3-AF5C-50F0-DA7F563F69EC}"/>
              </a:ext>
            </a:extLst>
          </p:cNvPr>
          <p:cNvSpPr>
            <a:spLocks noGrp="1"/>
          </p:cNvSpPr>
          <p:nvPr>
            <p:ph type="sldNum" sz="quarter" idx="12"/>
          </p:nvPr>
        </p:nvSpPr>
        <p:spPr/>
        <p:txBody>
          <a:bodyPr/>
          <a:lstStyle/>
          <a:p>
            <a:fld id="{9C54E713-4D30-4F69-9D04-62996E400222}" type="slidenum">
              <a:rPr lang="en-US" altLang="en-US" smtClean="0"/>
              <a:pPr/>
              <a:t>24</a:t>
            </a:fld>
            <a:endParaRPr lang="en-US" altLang="en-US" dirty="0"/>
          </a:p>
        </p:txBody>
      </p:sp>
      <p:sp>
        <p:nvSpPr>
          <p:cNvPr id="8" name="Title 1">
            <a:extLst>
              <a:ext uri="{FF2B5EF4-FFF2-40B4-BE49-F238E27FC236}">
                <a16:creationId xmlns:a16="http://schemas.microsoft.com/office/drawing/2014/main" id="{ABF43918-2FB7-1672-D98F-F25FFEE7D1D8}"/>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
        <p:nvSpPr>
          <p:cNvPr id="4" name="TextBox 3">
            <a:extLst>
              <a:ext uri="{FF2B5EF4-FFF2-40B4-BE49-F238E27FC236}">
                <a16:creationId xmlns:a16="http://schemas.microsoft.com/office/drawing/2014/main" id="{A0E25AD0-4694-C54E-EA44-69EA1E5272EF}"/>
              </a:ext>
            </a:extLst>
          </p:cNvPr>
          <p:cNvSpPr txBox="1"/>
          <p:nvPr/>
        </p:nvSpPr>
        <p:spPr>
          <a:xfrm>
            <a:off x="342900" y="1592061"/>
            <a:ext cx="8458200" cy="4031873"/>
          </a:xfrm>
          <a:prstGeom prst="rect">
            <a:avLst/>
          </a:prstGeom>
          <a:noFill/>
        </p:spPr>
        <p:txBody>
          <a:bodyPr wrap="square" rtlCol="0">
            <a:spAutoFit/>
          </a:bodyPr>
          <a:lstStyle/>
          <a:p>
            <a:pPr marL="342900" marR="0" lvl="0"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If a DA Civilian believes they have been subjected to sexual harassment, the individuals should:</a:t>
            </a:r>
          </a:p>
          <a:p>
            <a:pPr marR="0" lvl="0">
              <a:spcBef>
                <a:spcPts val="0"/>
              </a:spcBef>
              <a:spcAft>
                <a:spcPts val="0"/>
              </a:spcAft>
            </a:pPr>
            <a:r>
              <a:rPr lang="en-US" sz="1600" dirty="0">
                <a:effectLst/>
                <a:ea typeface="Gulim" panose="020B0503020000020004" pitchFamily="34" charset="-127"/>
                <a:cs typeface="Arial" panose="020B0604020202020204" pitchFamily="34" charset="0"/>
              </a:rPr>
              <a:t> </a:t>
            </a:r>
            <a:endParaRPr lang="en-US" sz="1600" dirty="0">
              <a:effectLst/>
              <a:highlight>
                <a:srgbClr val="FFFF00"/>
              </a:highlight>
              <a:ea typeface="Gulim" panose="020B0503020000020004" pitchFamily="34" charset="-127"/>
              <a:cs typeface="Arial" panose="020B0604020202020204" pitchFamily="34" charset="0"/>
            </a:endParaRP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Communicate to the alleged harasser, in a manner </a:t>
            </a:r>
            <a:r>
              <a:rPr lang="en-US" sz="1600" dirty="0">
                <a:ea typeface="Gulim" panose="020B0503020000020004" pitchFamily="34" charset="-127"/>
                <a:cs typeface="Arial" panose="020B0604020202020204" pitchFamily="34" charset="0"/>
              </a:rPr>
              <a:t>that is comfortable, that the behavior is unwelcome and it must stop immediately.</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Promptly </a:t>
            </a:r>
            <a:r>
              <a:rPr lang="en-US" sz="1600" dirty="0">
                <a:ea typeface="Gulim" panose="020B0503020000020004" pitchFamily="34" charset="-127"/>
                <a:cs typeface="Arial" panose="020B0604020202020204" pitchFamily="34" charset="0"/>
              </a:rPr>
              <a:t>n</a:t>
            </a:r>
            <a:r>
              <a:rPr lang="en-US" sz="1600" dirty="0">
                <a:effectLst/>
                <a:ea typeface="Gulim" panose="020B0503020000020004" pitchFamily="34" charset="-127"/>
                <a:cs typeface="Arial" panose="020B0604020202020204" pitchFamily="34" charset="0"/>
              </a:rPr>
              <a:t>otify his/her supervisor of the unwelcomed </a:t>
            </a:r>
            <a:r>
              <a:rPr lang="en-US" sz="1600" dirty="0">
                <a:ea typeface="Gulim" panose="020B0503020000020004" pitchFamily="34" charset="-127"/>
                <a:cs typeface="Arial" panose="020B0604020202020204" pitchFamily="34" charset="0"/>
              </a:rPr>
              <a:t>comments/conduct</a:t>
            </a:r>
            <a:r>
              <a:rPr lang="en-US" sz="1600" dirty="0">
                <a:effectLst/>
                <a:ea typeface="Gulim" panose="020B0503020000020004" pitchFamily="34" charset="-127"/>
                <a:cs typeface="Arial" panose="020B0604020202020204" pitchFamily="34" charset="0"/>
              </a:rPr>
              <a:t>.  </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Contact their local EEO Office.</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If the supervisor is the one making unwelcomed comments/conduct, the employee should notify the next higher supervisor or other management officials in the organization.  </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Once the supervisor or next higher supervisor has been made aware, </a:t>
            </a:r>
            <a:r>
              <a:rPr lang="en-US" sz="1600" dirty="0">
                <a:ea typeface="Gulim" panose="020B0503020000020004" pitchFamily="34" charset="-127"/>
                <a:cs typeface="Arial" panose="020B0604020202020204" pitchFamily="34" charset="0"/>
              </a:rPr>
              <a:t>an investigation should be initiated </a:t>
            </a:r>
            <a:r>
              <a:rPr lang="en-US" sz="1600" dirty="0">
                <a:effectLst/>
                <a:ea typeface="Gulim" panose="020B0503020000020004" pitchFamily="34" charset="-127"/>
                <a:cs typeface="Arial" panose="020B0604020202020204" pitchFamily="34" charset="0"/>
              </a:rPr>
              <a:t>immediately.</a:t>
            </a:r>
          </a:p>
          <a:p>
            <a:pPr marL="800100" lvl="1" indent="-342900">
              <a:spcBef>
                <a:spcPts val="0"/>
              </a:spcBef>
              <a:spcAft>
                <a:spcPts val="0"/>
              </a:spcAft>
              <a:buFont typeface="Wingdings" panose="05000000000000000000" pitchFamily="2" charset="2"/>
              <a:buChar char="q"/>
            </a:pPr>
            <a:r>
              <a:rPr lang="en-US" sz="1600" dirty="0">
                <a:effectLst/>
                <a:ea typeface="Gulim" panose="020B0503020000020004" pitchFamily="34" charset="-127"/>
                <a:cs typeface="Arial" panose="020B0604020202020204" pitchFamily="34" charset="0"/>
              </a:rPr>
              <a:t>If you believe you have been sexually harassed, you have the right to file an EEO complaint using the EEO complaint process. </a:t>
            </a:r>
          </a:p>
          <a:p>
            <a:pPr marL="0" marR="0">
              <a:spcBef>
                <a:spcPts val="0"/>
              </a:spcBef>
              <a:spcAft>
                <a:spcPts val="0"/>
              </a:spcAft>
            </a:pPr>
            <a:r>
              <a:rPr lang="en-US" sz="1600" dirty="0">
                <a:effectLst/>
                <a:ea typeface="Gulim" panose="020B0503020000020004" pitchFamily="34" charset="-127"/>
                <a:cs typeface="Arial" panose="020B0604020202020204" pitchFamily="34" charset="0"/>
              </a:rPr>
              <a:t> </a:t>
            </a:r>
          </a:p>
          <a:p>
            <a:endParaRPr lang="en-US" sz="1600" dirty="0">
              <a:cs typeface="Arial" panose="020B0604020202020204" pitchFamily="34" charset="0"/>
            </a:endParaRPr>
          </a:p>
        </p:txBody>
      </p:sp>
      <p:sp>
        <p:nvSpPr>
          <p:cNvPr id="6" name="Content Placeholder 2">
            <a:extLst>
              <a:ext uri="{FF2B5EF4-FFF2-40B4-BE49-F238E27FC236}">
                <a16:creationId xmlns:a16="http://schemas.microsoft.com/office/drawing/2014/main" id="{A1BD0ECA-3C99-5EDE-11D0-9024C7457D8C}"/>
              </a:ext>
            </a:extLst>
          </p:cNvPr>
          <p:cNvSpPr>
            <a:spLocks noGrp="1"/>
          </p:cNvSpPr>
          <p:nvPr>
            <p:ph idx="1"/>
          </p:nvPr>
        </p:nvSpPr>
        <p:spPr>
          <a:xfrm>
            <a:off x="457200" y="609600"/>
            <a:ext cx="8229600" cy="838200"/>
          </a:xfrm>
        </p:spPr>
        <p:txBody>
          <a:bodyPr rtlCol="0">
            <a:normAutofit/>
          </a:bodyPr>
          <a:lstStyle/>
          <a:p>
            <a:pPr marL="0" indent="0" algn="ctr">
              <a:buFont typeface="Arial" charset="0"/>
              <a:buNone/>
              <a:defRPr/>
            </a:pPr>
            <a:r>
              <a:rPr lang="en-US" sz="2000" b="1" u="sng" dirty="0">
                <a:latin typeface="Arial" panose="020B0604020202020204" pitchFamily="34" charset="0"/>
                <a:ea typeface="ＭＳ Ｐゴシック" charset="0"/>
                <a:cs typeface="Arial" panose="020B0604020202020204" pitchFamily="34" charset="0"/>
              </a:rPr>
              <a:t>Procedures for Reporting </a:t>
            </a:r>
          </a:p>
          <a:p>
            <a:pPr marL="0" indent="0" algn="ctr">
              <a:buFont typeface="Arial" charset="0"/>
              <a:buNone/>
              <a:defRPr/>
            </a:pPr>
            <a:r>
              <a:rPr lang="en-US" sz="2000" b="1" u="sng" dirty="0">
                <a:latin typeface="Arial" panose="020B0604020202020204" pitchFamily="34" charset="0"/>
                <a:ea typeface="ＭＳ Ｐゴシック" charset="0"/>
                <a:cs typeface="Arial" panose="020B0604020202020204" pitchFamily="34" charset="0"/>
              </a:rPr>
              <a:t>Civilian Sexual Harassment and Non-Sexual Harassment</a:t>
            </a:r>
          </a:p>
          <a:p>
            <a:pPr marL="0" indent="0" algn="ctr">
              <a:buFont typeface="Arial" charset="0"/>
              <a:buNone/>
              <a:defRPr/>
            </a:pPr>
            <a:endParaRPr lang="en-US" u="sng" dirty="0">
              <a:ea typeface="ＭＳ Ｐゴシック" charset="0"/>
            </a:endParaRPr>
          </a:p>
        </p:txBody>
      </p:sp>
    </p:spTree>
    <p:extLst>
      <p:ext uri="{BB962C8B-B14F-4D97-AF65-F5344CB8AC3E}">
        <p14:creationId xmlns:p14="http://schemas.microsoft.com/office/powerpoint/2010/main" val="422842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4495800" cy="4876800"/>
          </a:xfrm>
        </p:spPr>
        <p:txBody>
          <a:bodyPr>
            <a:normAutofit/>
          </a:bodyPr>
          <a:lstStyle/>
          <a:p>
            <a:pPr marL="0" indent="0">
              <a:buFont typeface="Arial" panose="020B0604020202020204" pitchFamily="34" charset="0"/>
              <a:buNone/>
            </a:pPr>
            <a:r>
              <a:rPr lang="en-US" altLang="en-US" sz="1800" b="1" dirty="0">
                <a:latin typeface="Arial" panose="020B0604020202020204" pitchFamily="34" charset="0"/>
                <a:cs typeface="Arial" panose="020B0604020202020204" pitchFamily="34" charset="0"/>
              </a:rPr>
              <a:t>"Electronic Communications" is</a:t>
            </a:r>
          </a:p>
          <a:p>
            <a:pPr marL="0" indent="0">
              <a:buFont typeface="Arial" panose="020B0604020202020204" pitchFamily="34" charset="0"/>
              <a:buNone/>
            </a:pPr>
            <a:r>
              <a:rPr lang="en-US" altLang="en-US" sz="18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altLang="en-US" sz="1800" dirty="0">
                <a:latin typeface="Arial" panose="020B0604020202020204" pitchFamily="34" charset="0"/>
                <a:cs typeface="Arial" panose="020B0604020202020204" pitchFamily="34" charset="0"/>
              </a:rPr>
              <a:t>The transfer of information (signs, text, images, sounds, or data) transmitted by computer, phone, or other electronic device. </a:t>
            </a:r>
          </a:p>
          <a:p>
            <a:pPr>
              <a:buFont typeface="Wingdings" panose="05000000000000000000" pitchFamily="2" charset="2"/>
              <a:buChar char="q"/>
            </a:pPr>
            <a:endParaRPr lang="en-US" altLang="en-US" sz="18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altLang="en-US" sz="1800" dirty="0">
                <a:latin typeface="Arial" panose="020B0604020202020204" pitchFamily="34" charset="0"/>
                <a:cs typeface="Arial" panose="020B0604020202020204" pitchFamily="34" charset="0"/>
              </a:rPr>
              <a:t>Not limited to: text messages, emails, chats, instant messaging, screen savers , blogs, social media sites, electronic device applications, and web/video conferencing.</a:t>
            </a:r>
          </a:p>
        </p:txBody>
      </p:sp>
      <p:sp>
        <p:nvSpPr>
          <p:cNvPr id="65539" name="TextBox 4"/>
          <p:cNvSpPr txBox="1">
            <a:spLocks noChangeArrowheads="1"/>
          </p:cNvSpPr>
          <p:nvPr/>
        </p:nvSpPr>
        <p:spPr bwMode="auto">
          <a:xfrm>
            <a:off x="4364038" y="-341313"/>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pic>
        <p:nvPicPr>
          <p:cNvPr id="6" name="Picture 5" descr="Various electronic communication equipment" title="Various electronic communication equip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295400"/>
            <a:ext cx="4197350" cy="3581400"/>
          </a:xfrm>
          <a:prstGeom prst="rect">
            <a:avLst/>
          </a:prstGeom>
        </p:spPr>
      </p:pic>
      <p:sp>
        <p:nvSpPr>
          <p:cNvPr id="5" name="TextBox 4">
            <a:extLst>
              <a:ext uri="{FF2B5EF4-FFF2-40B4-BE49-F238E27FC236}">
                <a16:creationId xmlns:a16="http://schemas.microsoft.com/office/drawing/2014/main" id="{BCBA17A8-C554-F1C2-4C91-77A22C30E9A8}"/>
              </a:ext>
            </a:extLst>
          </p:cNvPr>
          <p:cNvSpPr txBox="1"/>
          <p:nvPr/>
        </p:nvSpPr>
        <p:spPr>
          <a:xfrm>
            <a:off x="3526259" y="528935"/>
            <a:ext cx="2188741" cy="400110"/>
          </a:xfrm>
          <a:prstGeom prst="rect">
            <a:avLst/>
          </a:prstGeom>
          <a:noFill/>
        </p:spPr>
        <p:txBody>
          <a:bodyPr wrap="none" rtlCol="0">
            <a:spAutoFit/>
          </a:bodyPr>
          <a:lstStyle/>
          <a:p>
            <a:r>
              <a:rPr lang="en-US" altLang="en-US" sz="2000" b="1" u="sng" dirty="0">
                <a:latin typeface="+mn-lt"/>
              </a:rPr>
              <a:t>Online Misconduct</a:t>
            </a:r>
            <a:endParaRPr lang="en-US" sz="2000" b="1" u="sng" dirty="0">
              <a:latin typeface="+mn-lt"/>
            </a:endParaRPr>
          </a:p>
        </p:txBody>
      </p:sp>
      <p:sp>
        <p:nvSpPr>
          <p:cNvPr id="7" name="Slide Number Placeholder 6">
            <a:extLst>
              <a:ext uri="{FF2B5EF4-FFF2-40B4-BE49-F238E27FC236}">
                <a16:creationId xmlns:a16="http://schemas.microsoft.com/office/drawing/2014/main" id="{78F047F3-8FF7-9FFD-558D-FD6DF1FC6D0E}"/>
              </a:ext>
            </a:extLst>
          </p:cNvPr>
          <p:cNvSpPr>
            <a:spLocks noGrp="1"/>
          </p:cNvSpPr>
          <p:nvPr>
            <p:ph type="sldNum" sz="quarter" idx="12"/>
          </p:nvPr>
        </p:nvSpPr>
        <p:spPr/>
        <p:txBody>
          <a:bodyPr/>
          <a:lstStyle/>
          <a:p>
            <a:fld id="{9C54E713-4D30-4F69-9D04-62996E400222}" type="slidenum">
              <a:rPr lang="en-US" altLang="en-US" smtClean="0"/>
              <a:pPr/>
              <a:t>25</a:t>
            </a:fld>
            <a:endParaRPr lang="en-US" altLang="en-US" dirty="0"/>
          </a:p>
        </p:txBody>
      </p:sp>
      <p:sp>
        <p:nvSpPr>
          <p:cNvPr id="10" name="Title 1">
            <a:extLst>
              <a:ext uri="{FF2B5EF4-FFF2-40B4-BE49-F238E27FC236}">
                <a16:creationId xmlns:a16="http://schemas.microsoft.com/office/drawing/2014/main" id="{C92C88B1-43B6-21E6-1015-4808BE735D67}"/>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152400" y="1066800"/>
            <a:ext cx="8915400" cy="4876800"/>
          </a:xfrm>
        </p:spPr>
        <p:txBody>
          <a:bodyPr/>
          <a:lstStyle/>
          <a:p>
            <a:pPr>
              <a:buFont typeface="Wingdings" panose="05000000000000000000" pitchFamily="2" charset="2"/>
              <a:buChar char="q"/>
            </a:pPr>
            <a:r>
              <a:rPr lang="en-US" altLang="en-US" sz="1600" b="1" dirty="0">
                <a:latin typeface="Arial" panose="020B0604020202020204" pitchFamily="34" charset="0"/>
                <a:cs typeface="Arial" panose="020B0604020202020204" pitchFamily="34" charset="0"/>
              </a:rPr>
              <a:t>"Online Conduct" </a:t>
            </a:r>
            <a:r>
              <a:rPr lang="en-US" altLang="en-US" sz="1600" dirty="0">
                <a:latin typeface="Arial" panose="020B0604020202020204" pitchFamily="34" charset="0"/>
                <a:cs typeface="Arial" panose="020B0604020202020204" pitchFamily="34" charset="0"/>
              </a:rPr>
              <a:t>is the use of electronic communication in an official or personal capacity that is consistent with Army Values and standards of conduct. </a:t>
            </a:r>
          </a:p>
          <a:p>
            <a:pPr marL="0" indent="0">
              <a:buNone/>
            </a:pPr>
            <a:r>
              <a:rPr lang="en-US" altLang="en-US" sz="1600"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altLang="en-US" sz="1600" b="1" dirty="0">
                <a:latin typeface="Arial" panose="020B0604020202020204" pitchFamily="34" charset="0"/>
                <a:cs typeface="Arial" panose="020B0604020202020204" pitchFamily="34" charset="0"/>
              </a:rPr>
              <a:t>"Online Misconduct" </a:t>
            </a:r>
            <a:r>
              <a:rPr lang="en-US" altLang="en-US" sz="1600" dirty="0">
                <a:latin typeface="Arial" panose="020B0604020202020204" pitchFamily="34" charset="0"/>
                <a:cs typeface="Arial" panose="020B0604020202020204" pitchFamily="34" charset="0"/>
              </a:rPr>
              <a:t>is the use of electronic communication to inflict harm; examples include, but are not limited to: </a:t>
            </a:r>
          </a:p>
        </p:txBody>
      </p:sp>
      <p:sp>
        <p:nvSpPr>
          <p:cNvPr id="64515" name="TextBox 4"/>
          <p:cNvSpPr txBox="1">
            <a:spLocks noChangeArrowheads="1"/>
          </p:cNvSpPr>
          <p:nvPr/>
        </p:nvSpPr>
        <p:spPr bwMode="auto">
          <a:xfrm>
            <a:off x="4364038" y="-341313"/>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dirty="0"/>
          </a:p>
        </p:txBody>
      </p:sp>
      <p:sp>
        <p:nvSpPr>
          <p:cNvPr id="64517" name="Rectangle 3"/>
          <p:cNvSpPr>
            <a:spLocks noChangeArrowheads="1"/>
          </p:cNvSpPr>
          <p:nvPr/>
        </p:nvSpPr>
        <p:spPr bwMode="auto">
          <a:xfrm>
            <a:off x="838200" y="2667000"/>
            <a:ext cx="47244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eaLnBrk="1" hangingPunct="1">
              <a:lnSpc>
                <a:spcPct val="120000"/>
              </a:lnSpc>
              <a:buFont typeface="Wingdings" panose="05000000000000000000" pitchFamily="2" charset="2"/>
              <a:buChar char="q"/>
            </a:pPr>
            <a:r>
              <a:rPr lang="en-US" altLang="en-US" sz="1600" dirty="0"/>
              <a:t>Harassment</a:t>
            </a:r>
          </a:p>
          <a:p>
            <a:pPr marL="342900" indent="-342900" eaLnBrk="1" hangingPunct="1">
              <a:lnSpc>
                <a:spcPct val="120000"/>
              </a:lnSpc>
              <a:buFont typeface="Wingdings" panose="05000000000000000000" pitchFamily="2" charset="2"/>
              <a:buChar char="q"/>
            </a:pPr>
            <a:r>
              <a:rPr lang="en-US" altLang="en-US" sz="1600" dirty="0"/>
              <a:t>Bullying</a:t>
            </a:r>
          </a:p>
          <a:p>
            <a:pPr marL="342900" indent="-342900" eaLnBrk="1" hangingPunct="1">
              <a:lnSpc>
                <a:spcPct val="120000"/>
              </a:lnSpc>
              <a:buFont typeface="Wingdings" panose="05000000000000000000" pitchFamily="2" charset="2"/>
              <a:buChar char="q"/>
            </a:pPr>
            <a:r>
              <a:rPr lang="en-US" altLang="en-US" sz="1600" dirty="0"/>
              <a:t>Hazing</a:t>
            </a:r>
          </a:p>
          <a:p>
            <a:pPr marL="342900" indent="-342900" eaLnBrk="1" hangingPunct="1">
              <a:lnSpc>
                <a:spcPct val="120000"/>
              </a:lnSpc>
              <a:buFont typeface="Wingdings" panose="05000000000000000000" pitchFamily="2" charset="2"/>
              <a:buChar char="q"/>
            </a:pPr>
            <a:r>
              <a:rPr lang="en-US" altLang="en-US" sz="1600" dirty="0"/>
              <a:t>Stalking</a:t>
            </a:r>
          </a:p>
          <a:p>
            <a:pPr marL="342900" indent="-342900" eaLnBrk="1" hangingPunct="1">
              <a:lnSpc>
                <a:spcPct val="120000"/>
              </a:lnSpc>
              <a:buFont typeface="Wingdings" panose="05000000000000000000" pitchFamily="2" charset="2"/>
              <a:buChar char="q"/>
            </a:pPr>
            <a:r>
              <a:rPr lang="en-US" altLang="en-US" sz="1600" dirty="0"/>
              <a:t>Discrimination</a:t>
            </a:r>
          </a:p>
          <a:p>
            <a:pPr marL="342900" indent="-342900" eaLnBrk="1" hangingPunct="1">
              <a:buFont typeface="Wingdings" panose="05000000000000000000" pitchFamily="2" charset="2"/>
              <a:buChar char="q"/>
            </a:pPr>
            <a:r>
              <a:rPr lang="en-US" altLang="en-US" sz="1600" dirty="0"/>
              <a:t>Retaliation, or any other types of misconduct that undermines dignity and respect. </a:t>
            </a:r>
          </a:p>
        </p:txBody>
      </p:sp>
      <p:pic>
        <p:nvPicPr>
          <p:cNvPr id="4" name="Picture 3" descr="iStock_70828387_X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819399"/>
            <a:ext cx="2667000" cy="3528571"/>
          </a:xfrm>
          <a:prstGeom prst="rect">
            <a:avLst/>
          </a:prstGeom>
        </p:spPr>
      </p:pic>
      <p:sp>
        <p:nvSpPr>
          <p:cNvPr id="2" name="TextBox 1">
            <a:extLst>
              <a:ext uri="{FF2B5EF4-FFF2-40B4-BE49-F238E27FC236}">
                <a16:creationId xmlns:a16="http://schemas.microsoft.com/office/drawing/2014/main" id="{13A0B6E4-17F2-42D4-82D0-2C2EF4C7F454}"/>
              </a:ext>
            </a:extLst>
          </p:cNvPr>
          <p:cNvSpPr txBox="1"/>
          <p:nvPr/>
        </p:nvSpPr>
        <p:spPr>
          <a:xfrm>
            <a:off x="3526259" y="528935"/>
            <a:ext cx="2188741" cy="400110"/>
          </a:xfrm>
          <a:prstGeom prst="rect">
            <a:avLst/>
          </a:prstGeom>
          <a:noFill/>
        </p:spPr>
        <p:txBody>
          <a:bodyPr wrap="none" rtlCol="0">
            <a:spAutoFit/>
          </a:bodyPr>
          <a:lstStyle/>
          <a:p>
            <a:r>
              <a:rPr lang="en-US" altLang="en-US" sz="2000" b="1" u="sng" dirty="0">
                <a:latin typeface="+mn-lt"/>
              </a:rPr>
              <a:t>Online Misconduct</a:t>
            </a:r>
            <a:endParaRPr lang="en-US" sz="2000" b="1" u="sng" dirty="0">
              <a:latin typeface="+mn-lt"/>
            </a:endParaRPr>
          </a:p>
        </p:txBody>
      </p:sp>
      <p:sp>
        <p:nvSpPr>
          <p:cNvPr id="5" name="Slide Number Placeholder 4">
            <a:extLst>
              <a:ext uri="{FF2B5EF4-FFF2-40B4-BE49-F238E27FC236}">
                <a16:creationId xmlns:a16="http://schemas.microsoft.com/office/drawing/2014/main" id="{8D732A0A-E397-476A-3A87-40CE8FDCD7AB}"/>
              </a:ext>
            </a:extLst>
          </p:cNvPr>
          <p:cNvSpPr>
            <a:spLocks noGrp="1"/>
          </p:cNvSpPr>
          <p:nvPr>
            <p:ph type="sldNum" sz="quarter" idx="12"/>
          </p:nvPr>
        </p:nvSpPr>
        <p:spPr/>
        <p:txBody>
          <a:bodyPr/>
          <a:lstStyle/>
          <a:p>
            <a:fld id="{9C54E713-4D30-4F69-9D04-62996E400222}" type="slidenum">
              <a:rPr lang="en-US" altLang="en-US" smtClean="0"/>
              <a:pPr/>
              <a:t>26</a:t>
            </a:fld>
            <a:endParaRPr lang="en-US" altLang="en-US" dirty="0"/>
          </a:p>
        </p:txBody>
      </p:sp>
      <p:sp>
        <p:nvSpPr>
          <p:cNvPr id="8" name="Title 1">
            <a:extLst>
              <a:ext uri="{FF2B5EF4-FFF2-40B4-BE49-F238E27FC236}">
                <a16:creationId xmlns:a16="http://schemas.microsoft.com/office/drawing/2014/main" id="{7A843DC2-C211-88C3-2716-E1903AF3A7F8}"/>
              </a:ext>
            </a:extLst>
          </p:cNvPr>
          <p:cNvSpPr>
            <a:spLocks noGrp="1"/>
          </p:cNvSpPr>
          <p:nvPr>
            <p:ph type="title"/>
          </p:nvPr>
        </p:nvSpPr>
        <p:spPr>
          <a:xfrm>
            <a:off x="457200" y="67507"/>
            <a:ext cx="8229600" cy="430489"/>
          </a:xfrm>
        </p:spPr>
        <p:txBody>
          <a:bodyPr/>
          <a:lstStyle/>
          <a:p>
            <a:pPr eaLnBrk="1" hangingPunct="1"/>
            <a:r>
              <a:rPr lang="en-US" altLang="en-US" sz="2000" b="1" u="sng" dirty="0">
                <a:latin typeface="Arial" panose="020B0604020202020204" pitchFamily="34" charset="0"/>
                <a:cs typeface="Arial" panose="020B0604020202020204" pitchFamily="34" charset="0"/>
              </a:rPr>
              <a:t>Harassment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304800" y="1066800"/>
            <a:ext cx="8382000" cy="4876800"/>
          </a:xfrm>
        </p:spPr>
        <p:txBody>
          <a:bodyPr/>
          <a:lstStyle/>
          <a:p>
            <a:pPr algn="ct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Prohibited</a:t>
            </a: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Personnel Practices</a:t>
            </a:r>
          </a:p>
        </p:txBody>
      </p:sp>
      <p:sp>
        <p:nvSpPr>
          <p:cNvPr id="2" name="Slide Number Placeholder 1">
            <a:extLst>
              <a:ext uri="{FF2B5EF4-FFF2-40B4-BE49-F238E27FC236}">
                <a16:creationId xmlns:a16="http://schemas.microsoft.com/office/drawing/2014/main" id="{E2A08F4F-0A5E-D706-97BC-663F7DF62D33}"/>
              </a:ext>
            </a:extLst>
          </p:cNvPr>
          <p:cNvSpPr>
            <a:spLocks noGrp="1"/>
          </p:cNvSpPr>
          <p:nvPr>
            <p:ph type="sldNum" sz="quarter" idx="12"/>
          </p:nvPr>
        </p:nvSpPr>
        <p:spPr/>
        <p:txBody>
          <a:bodyPr/>
          <a:lstStyle/>
          <a:p>
            <a:fld id="{9C54E713-4D30-4F69-9D04-62996E400222}" type="slidenum">
              <a:rPr lang="en-US" altLang="en-US" smtClean="0"/>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2C68D8-80A7-102B-C5AF-D9742A89EDC4}"/>
              </a:ext>
            </a:extLst>
          </p:cNvPr>
          <p:cNvSpPr>
            <a:spLocks noGrp="1"/>
          </p:cNvSpPr>
          <p:nvPr>
            <p:ph type="sldNum" sz="quarter" idx="12"/>
          </p:nvPr>
        </p:nvSpPr>
        <p:spPr/>
        <p:txBody>
          <a:bodyPr/>
          <a:lstStyle/>
          <a:p>
            <a:fld id="{34ECFD05-F9EE-4041-A36E-861F756D52B5}" type="slidenum">
              <a:rPr lang="en-US" altLang="en-US" smtClean="0"/>
              <a:pPr/>
              <a:t>28</a:t>
            </a:fld>
            <a:endParaRPr lang="en-US" altLang="en-US" dirty="0"/>
          </a:p>
        </p:txBody>
      </p:sp>
      <p:sp>
        <p:nvSpPr>
          <p:cNvPr id="4" name="TextBox 3">
            <a:extLst>
              <a:ext uri="{FF2B5EF4-FFF2-40B4-BE49-F238E27FC236}">
                <a16:creationId xmlns:a16="http://schemas.microsoft.com/office/drawing/2014/main" id="{057F1061-AF4D-59C1-419A-757976981E2A}"/>
              </a:ext>
            </a:extLst>
          </p:cNvPr>
          <p:cNvSpPr txBox="1"/>
          <p:nvPr/>
        </p:nvSpPr>
        <p:spPr>
          <a:xfrm>
            <a:off x="762000" y="990600"/>
            <a:ext cx="7620000" cy="1991827"/>
          </a:xfrm>
          <a:prstGeom prst="rect">
            <a:avLst/>
          </a:prstGeom>
          <a:noFill/>
        </p:spPr>
        <p:txBody>
          <a:bodyPr wrap="square">
            <a:spAutoFit/>
          </a:bodyPr>
          <a:lstStyle/>
          <a:p>
            <a:pPr marL="285750" indent="-285750">
              <a:buFont typeface="Wingdings" panose="05000000000000000000" pitchFamily="2" charset="2"/>
              <a:buChar char="q"/>
            </a:pPr>
            <a:r>
              <a:rPr lang="en-US" altLang="en-US" sz="1600" dirty="0"/>
              <a:t>Federal law makes it illegal to discriminate or retaliate against Federal employees because of their marital status, political affiliation or activities, sexual orientation, and whistleblowing. </a:t>
            </a:r>
          </a:p>
          <a:p>
            <a:pPr marL="0" indent="0"/>
            <a:endParaRPr lang="en-US" altLang="en-US" sz="1600" dirty="0"/>
          </a:p>
          <a:p>
            <a:pPr marL="285750" indent="-285750">
              <a:buFont typeface="Wingdings" panose="05000000000000000000" pitchFamily="2" charset="2"/>
              <a:buChar char="q"/>
            </a:pPr>
            <a:r>
              <a:rPr lang="en-US" altLang="en-US" sz="1600" dirty="0"/>
              <a:t>Employees who believe this type of discrimination or retaliation has occurred may file a complaint with the U.S. Office of Special Counsel or the Merit Systems Protection Board.</a:t>
            </a:r>
          </a:p>
          <a:p>
            <a:pPr marL="0" indent="0">
              <a:lnSpc>
                <a:spcPct val="70000"/>
              </a:lnSpc>
              <a:buNone/>
            </a:pPr>
            <a:endParaRPr lang="en-US" altLang="en-US" sz="1600" dirty="0"/>
          </a:p>
        </p:txBody>
      </p:sp>
      <p:pic>
        <p:nvPicPr>
          <p:cNvPr id="5" name="Picture 4" descr="One inch binder used for filing complaints" title="One inch binder used for filing complaints">
            <a:extLst>
              <a:ext uri="{FF2B5EF4-FFF2-40B4-BE49-F238E27FC236}">
                <a16:creationId xmlns:a16="http://schemas.microsoft.com/office/drawing/2014/main" id="{8A158390-5778-2538-BD71-4372C027D7A8}"/>
              </a:ext>
            </a:extLst>
          </p:cNvPr>
          <p:cNvPicPr>
            <a:picLocks noChangeAspect="1"/>
          </p:cNvPicPr>
          <p:nvPr/>
        </p:nvPicPr>
        <p:blipFill rotWithShape="1">
          <a:blip r:embed="rId2">
            <a:extLst>
              <a:ext uri="{28A0092B-C50C-407E-A947-70E740481C1C}">
                <a14:useLocalDpi xmlns:a14="http://schemas.microsoft.com/office/drawing/2010/main" val="0"/>
              </a:ext>
            </a:extLst>
          </a:blip>
          <a:srcRect t="15606" b="18892"/>
          <a:stretch/>
        </p:blipFill>
        <p:spPr>
          <a:xfrm>
            <a:off x="914400" y="3349169"/>
            <a:ext cx="7620000" cy="2203870"/>
          </a:xfrm>
          <a:prstGeom prst="rect">
            <a:avLst/>
          </a:prstGeom>
        </p:spPr>
      </p:pic>
      <p:sp>
        <p:nvSpPr>
          <p:cNvPr id="7" name="Title 1">
            <a:extLst>
              <a:ext uri="{FF2B5EF4-FFF2-40B4-BE49-F238E27FC236}">
                <a16:creationId xmlns:a16="http://schemas.microsoft.com/office/drawing/2014/main" id="{873012B5-D4A9-DFC5-9382-A98854C36329}"/>
              </a:ext>
            </a:extLst>
          </p:cNvPr>
          <p:cNvSpPr txBox="1">
            <a:spLocks/>
          </p:cNvSpPr>
          <p:nvPr/>
        </p:nvSpPr>
        <p:spPr>
          <a:xfrm>
            <a:off x="457200" y="69276"/>
            <a:ext cx="8229600" cy="5703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000" b="1" u="sng" dirty="0">
                <a:latin typeface="Arial" panose="020B0604020202020204" pitchFamily="34" charset="0"/>
                <a:cs typeface="Arial" panose="020B0604020202020204" pitchFamily="34" charset="0"/>
              </a:rPr>
              <a:t>Prohibited Personnel Practices</a:t>
            </a:r>
          </a:p>
        </p:txBody>
      </p:sp>
    </p:spTree>
    <p:extLst>
      <p:ext uri="{BB962C8B-B14F-4D97-AF65-F5344CB8AC3E}">
        <p14:creationId xmlns:p14="http://schemas.microsoft.com/office/powerpoint/2010/main" val="282780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533400"/>
          </a:xfrm>
        </p:spPr>
        <p:txBody>
          <a:bodyPr/>
          <a:lstStyle/>
          <a:p>
            <a:pPr eaLnBrk="1" hangingPunct="1"/>
            <a:r>
              <a:rPr lang="en-US" altLang="en-US" sz="2000" b="1" u="sng" dirty="0">
                <a:latin typeface="Arial" panose="020B0604020202020204" pitchFamily="34" charset="0"/>
                <a:cs typeface="Arial" panose="020B0604020202020204" pitchFamily="34" charset="0"/>
              </a:rPr>
              <a:t>Prohibited Personnel Practices</a:t>
            </a:r>
          </a:p>
        </p:txBody>
      </p:sp>
      <p:sp>
        <p:nvSpPr>
          <p:cNvPr id="3" name="Content Placeholder 2"/>
          <p:cNvSpPr>
            <a:spLocks noGrp="1"/>
          </p:cNvSpPr>
          <p:nvPr>
            <p:ph idx="1"/>
          </p:nvPr>
        </p:nvSpPr>
        <p:spPr>
          <a:xfrm>
            <a:off x="457200" y="914400"/>
            <a:ext cx="8229600" cy="5181600"/>
          </a:xfrm>
        </p:spPr>
        <p:txBody>
          <a:bodyPr>
            <a:normAutofit/>
          </a:bodyPr>
          <a:lstStyle/>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The Office of Special Counsel (OSC) is an independent Federal agency that </a:t>
            </a:r>
          </a:p>
          <a:p>
            <a:pPr marL="0" indent="0">
              <a:lnSpc>
                <a:spcPct val="80000"/>
              </a:lnSpc>
              <a:buNone/>
            </a:pPr>
            <a:r>
              <a:rPr lang="en-US" altLang="en-US" sz="1600" dirty="0">
                <a:latin typeface="Arial" panose="020B0604020202020204" pitchFamily="34" charset="0"/>
                <a:cs typeface="Arial" panose="020B0604020202020204" pitchFamily="34" charset="0"/>
              </a:rPr>
              <a:t>investigates complaints of prohibited personnel practices other than those enforced by EEOC under the Civil Service Reform Act of 1978, including discrimination on the basis of: </a:t>
            </a:r>
          </a:p>
          <a:p>
            <a:pPr marL="0" indent="0">
              <a:lnSpc>
                <a:spcPct val="80000"/>
              </a:lnSpc>
              <a:buFont typeface="Arial" panose="020B0604020202020204" pitchFamily="34" charset="0"/>
              <a:buNone/>
            </a:pPr>
            <a:r>
              <a:rPr lang="en-US" altLang="en-US" sz="1600" dirty="0">
                <a:latin typeface="Arial" panose="020B0604020202020204" pitchFamily="34" charset="0"/>
                <a:cs typeface="Arial" panose="020B0604020202020204" pitchFamily="34" charset="0"/>
              </a:rPr>
              <a:t> </a:t>
            </a:r>
          </a:p>
          <a:p>
            <a:pPr lvl="1">
              <a:lnSpc>
                <a:spcPct val="80000"/>
              </a:lnSpc>
              <a:buFont typeface="Wingdings" panose="05000000000000000000" pitchFamily="2" charset="2"/>
              <a:buChar char="q"/>
            </a:pPr>
            <a:r>
              <a:rPr lang="en-US" altLang="en-US" sz="12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marital status</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political affiliation or activities</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sexual orientation</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whistleblower retaliation</a:t>
            </a:r>
          </a:p>
          <a:p>
            <a:pPr lvl="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  conduct that does not adversely affect employee performance</a:t>
            </a:r>
          </a:p>
          <a:p>
            <a:pPr marL="0" indent="0">
              <a:lnSpc>
                <a:spcPct val="80000"/>
              </a:lnSpc>
            </a:pPr>
            <a:endParaRPr lang="en-US" altLang="en-US" sz="1600"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q"/>
            </a:pPr>
            <a:r>
              <a:rPr lang="en-US" altLang="en-US" sz="1600" dirty="0">
                <a:latin typeface="Arial" panose="020B0604020202020204" pitchFamily="34" charset="0"/>
                <a:cs typeface="Arial" panose="020B0604020202020204" pitchFamily="34" charset="0"/>
              </a:rPr>
              <a:t>For additional information on Prohibited Personnel Practices visit:</a:t>
            </a:r>
          </a:p>
          <a:p>
            <a:pPr marL="0" indent="0">
              <a:lnSpc>
                <a:spcPct val="80000"/>
              </a:lnSpc>
              <a:buNone/>
            </a:pP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https://osc.gov/Services/Pages/PPP-WhoCanFile.aspx</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80000"/>
              </a:lnSpc>
              <a:buNone/>
            </a:pPr>
            <a:endParaRPr lang="en-US" altLang="en-US" sz="1600" dirty="0">
              <a:latin typeface="Arial" panose="020B0604020202020204" pitchFamily="34" charset="0"/>
              <a:cs typeface="Arial" panose="020B0604020202020204" pitchFamily="34" charset="0"/>
            </a:endParaRPr>
          </a:p>
        </p:txBody>
      </p:sp>
      <p:pic>
        <p:nvPicPr>
          <p:cNvPr id="2" name="Picture 1" descr="Office Of Special Consel Seal" title="Office Of Special Consel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600200"/>
            <a:ext cx="2622550" cy="2622550"/>
          </a:xfrm>
          <a:prstGeom prst="rect">
            <a:avLst/>
          </a:prstGeom>
        </p:spPr>
      </p:pic>
      <p:sp>
        <p:nvSpPr>
          <p:cNvPr id="5" name="Slide Number Placeholder 4">
            <a:extLst>
              <a:ext uri="{FF2B5EF4-FFF2-40B4-BE49-F238E27FC236}">
                <a16:creationId xmlns:a16="http://schemas.microsoft.com/office/drawing/2014/main" id="{D6BB6529-232A-E581-1F95-4D03D174F0E3}"/>
              </a:ext>
            </a:extLst>
          </p:cNvPr>
          <p:cNvSpPr>
            <a:spLocks noGrp="1"/>
          </p:cNvSpPr>
          <p:nvPr>
            <p:ph type="sldNum" sz="quarter" idx="12"/>
          </p:nvPr>
        </p:nvSpPr>
        <p:spPr/>
        <p:txBody>
          <a:bodyPr/>
          <a:lstStyle/>
          <a:p>
            <a:fld id="{9C54E713-4D30-4F69-9D04-62996E400222}" type="slidenum">
              <a:rPr lang="en-US" altLang="en-US" smtClean="0"/>
              <a:pPr/>
              <a:t>29</a:t>
            </a:fld>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179294-6330-454E-9323-339FBA431CDB}"/>
              </a:ext>
            </a:extLst>
          </p:cNvPr>
          <p:cNvSpPr>
            <a:spLocks noGrp="1"/>
          </p:cNvSpPr>
          <p:nvPr>
            <p:ph type="sldNum" sz="quarter" idx="12"/>
          </p:nvPr>
        </p:nvSpPr>
        <p:spPr/>
        <p:txBody>
          <a:bodyPr/>
          <a:lstStyle/>
          <a:p>
            <a:fld id="{9C54E713-4D30-4F69-9D04-62996E400222}" type="slidenum">
              <a:rPr lang="en-US" altLang="en-US" smtClean="0"/>
              <a:pPr/>
              <a:t>3</a:t>
            </a:fld>
            <a:endParaRPr lang="en-US" altLang="en-US" dirty="0"/>
          </a:p>
        </p:txBody>
      </p:sp>
      <p:sp>
        <p:nvSpPr>
          <p:cNvPr id="6" name="Title 1">
            <a:extLst>
              <a:ext uri="{FF2B5EF4-FFF2-40B4-BE49-F238E27FC236}">
                <a16:creationId xmlns:a16="http://schemas.microsoft.com/office/drawing/2014/main" id="{435A1B02-A9BB-FF62-D21A-77DFB04E4657}"/>
              </a:ext>
            </a:extLst>
          </p:cNvPr>
          <p:cNvSpPr>
            <a:spLocks noGrp="1"/>
          </p:cNvSpPr>
          <p:nvPr>
            <p:ph type="title"/>
          </p:nvPr>
        </p:nvSpPr>
        <p:spPr>
          <a:xfrm>
            <a:off x="457200" y="2438400"/>
            <a:ext cx="8229600" cy="1295400"/>
          </a:xfrm>
        </p:spPr>
        <p:txBody>
          <a:bodyPr/>
          <a:lstStyle/>
          <a:p>
            <a:r>
              <a:rPr lang="en-US" sz="4800" b="1" dirty="0">
                <a:latin typeface="Arial" panose="020B0604020202020204" pitchFamily="34" charset="0"/>
                <a:cs typeface="Arial" panose="020B0604020202020204" pitchFamily="34" charset="0"/>
              </a:rPr>
              <a:t>The No FEAR Act</a:t>
            </a:r>
          </a:p>
        </p:txBody>
      </p:sp>
    </p:spTree>
    <p:extLst>
      <p:ext uri="{BB962C8B-B14F-4D97-AF65-F5344CB8AC3E}">
        <p14:creationId xmlns:p14="http://schemas.microsoft.com/office/powerpoint/2010/main" val="1027631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304800" y="381000"/>
            <a:ext cx="8382000" cy="5745163"/>
          </a:xfrm>
        </p:spPr>
        <p:txBody>
          <a:bodyPr/>
          <a:lstStyle/>
          <a:p>
            <a:pPr algn="ct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Whistleblower Protections</a:t>
            </a:r>
          </a:p>
        </p:txBody>
      </p:sp>
      <p:sp>
        <p:nvSpPr>
          <p:cNvPr id="3" name="Slide Number Placeholder 2">
            <a:extLst>
              <a:ext uri="{FF2B5EF4-FFF2-40B4-BE49-F238E27FC236}">
                <a16:creationId xmlns:a16="http://schemas.microsoft.com/office/drawing/2014/main" id="{32BDA2B5-9318-94D0-55B4-CDCBFE5BC365}"/>
              </a:ext>
            </a:extLst>
          </p:cNvPr>
          <p:cNvSpPr>
            <a:spLocks noGrp="1"/>
          </p:cNvSpPr>
          <p:nvPr>
            <p:ph type="sldNum" sz="quarter" idx="12"/>
          </p:nvPr>
        </p:nvSpPr>
        <p:spPr/>
        <p:txBody>
          <a:bodyPr/>
          <a:lstStyle/>
          <a:p>
            <a:fld id="{9C54E713-4D30-4F69-9D04-62996E400222}" type="slidenum">
              <a:rPr lang="en-US" altLang="en-US" smtClean="0"/>
              <a:pPr/>
              <a:t>30</a:t>
            </a:fld>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304800"/>
            <a:ext cx="8229600" cy="285750"/>
          </a:xfrm>
        </p:spPr>
        <p:txBody>
          <a:bodyPr/>
          <a:lstStyle/>
          <a:p>
            <a:pPr eaLnBrk="1" hangingPunct="1"/>
            <a:r>
              <a:rPr lang="en-US" altLang="en-US" sz="2000" b="1" u="sng" dirty="0">
                <a:latin typeface="Arial" panose="020B0604020202020204" pitchFamily="34" charset="0"/>
                <a:cs typeface="Arial" panose="020B0604020202020204" pitchFamily="34" charset="0"/>
              </a:rPr>
              <a:t>Whistleblower Protections</a:t>
            </a:r>
            <a:br>
              <a:rPr lang="en-US" altLang="en-US" sz="2000" b="1" u="sng" dirty="0">
                <a:latin typeface="Arial" panose="020B0604020202020204" pitchFamily="34" charset="0"/>
                <a:cs typeface="Arial" panose="020B0604020202020204" pitchFamily="34" charset="0"/>
              </a:rPr>
            </a:br>
            <a:endParaRPr lang="en-US" altLang="en-US" sz="2000" b="1" dirty="0">
              <a:latin typeface="Arial" panose="020B0604020202020204" pitchFamily="34" charset="0"/>
              <a:cs typeface="Arial" panose="020B0604020202020204" pitchFamily="34" charset="0"/>
            </a:endParaRPr>
          </a:p>
        </p:txBody>
      </p:sp>
      <p:sp>
        <p:nvSpPr>
          <p:cNvPr id="65538" name="Content Placeholder 2"/>
          <p:cNvSpPr>
            <a:spLocks noGrp="1"/>
          </p:cNvSpPr>
          <p:nvPr>
            <p:ph idx="1"/>
          </p:nvPr>
        </p:nvSpPr>
        <p:spPr>
          <a:xfrm>
            <a:off x="457200" y="914400"/>
            <a:ext cx="8229600" cy="5410200"/>
          </a:xfrm>
        </p:spPr>
        <p:txBody>
          <a:bodyPr/>
          <a:lstStyle/>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 federal employee authorized to take, direct others to take, recommend or approve any personnel action may not retaliate against an employee for protected whistleblowing.</a:t>
            </a:r>
          </a:p>
          <a:p>
            <a:pPr eaLnBrk="1" hangingPunct="1">
              <a:lnSpc>
                <a:spcPct val="80000"/>
              </a:lnSpc>
              <a:buFont typeface="Wingdings" panose="05000000000000000000" pitchFamily="2" charset="2"/>
              <a:buChar char="q"/>
            </a:pPr>
            <a:endParaRPr lang="en-US" altLang="en-US" sz="1400" b="1"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Whistleblowing is when an employee or applicant discloses information that he or she reasonably believes is evidence of:</a:t>
            </a: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 violation of a law, rule or regulation</a:t>
            </a: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Gross mismanagement</a:t>
            </a: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Gross waste of funds</a:t>
            </a:r>
          </a:p>
          <a:p>
            <a:pPr lvl="1" eaLnBrk="1" hangingPunct="1">
              <a:lnSpc>
                <a:spcPct val="80000"/>
              </a:lnSpc>
              <a:buFont typeface="Wingdings" panose="05000000000000000000" pitchFamily="2" charset="2"/>
              <a:buChar char="q"/>
            </a:pPr>
            <a:r>
              <a:rPr lang="en-US" sz="1400" b="0" i="0" dirty="0">
                <a:solidFill>
                  <a:srgbClr val="040C28"/>
                </a:solidFill>
                <a:effectLst/>
                <a:latin typeface="Arial" panose="020B0604020202020204" pitchFamily="34" charset="0"/>
                <a:cs typeface="Arial" panose="020B0604020202020204" pitchFamily="34" charset="0"/>
              </a:rPr>
              <a:t>Theft </a:t>
            </a:r>
          </a:p>
          <a:p>
            <a:pPr lvl="1" eaLnBrk="1" hangingPunct="1">
              <a:lnSpc>
                <a:spcPct val="80000"/>
              </a:lnSpc>
              <a:buFont typeface="Wingdings" panose="05000000000000000000" pitchFamily="2" charset="2"/>
              <a:buChar char="q"/>
            </a:pPr>
            <a:r>
              <a:rPr lang="en-US" sz="1400" dirty="0">
                <a:solidFill>
                  <a:srgbClr val="040C28"/>
                </a:solidFill>
                <a:latin typeface="Arial" panose="020B0604020202020204" pitchFamily="34" charset="0"/>
                <a:cs typeface="Arial" panose="020B0604020202020204" pitchFamily="34" charset="0"/>
              </a:rPr>
              <a:t>U</a:t>
            </a:r>
            <a:r>
              <a:rPr lang="en-US" sz="1400" b="0" i="0" dirty="0">
                <a:solidFill>
                  <a:srgbClr val="040C28"/>
                </a:solidFill>
                <a:effectLst/>
                <a:latin typeface="Arial" panose="020B0604020202020204" pitchFamily="34" charset="0"/>
                <a:cs typeface="Arial" panose="020B0604020202020204" pitchFamily="34" charset="0"/>
              </a:rPr>
              <a:t>nethical or unjust behavior in the workplace</a:t>
            </a:r>
            <a:endParaRPr lang="en-US" altLang="en-US" sz="1400" dirty="0">
              <a:latin typeface="Arial" panose="020B0604020202020204" pitchFamily="34" charset="0"/>
              <a:cs typeface="Arial" panose="020B0604020202020204" pitchFamily="34" charset="0"/>
            </a:endParaRP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An abuse of authority, or </a:t>
            </a:r>
          </a:p>
          <a:p>
            <a:pPr lvl="1"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A substantial and specific danger to public health or safety</a:t>
            </a:r>
          </a:p>
          <a:p>
            <a:pPr lvl="1"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Disclosures may be made to superiors in the chain of supervision, Inspectors General (IG), Congress, law enforcement officials, agency ethics officials, or any other agency officials responsible for ensuring integrity and acting against malfeasance within the agency.</a:t>
            </a: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r>
              <a:rPr lang="en-US" altLang="en-US" sz="1400" dirty="0">
                <a:latin typeface="Arial" panose="020B0604020202020204" pitchFamily="34" charset="0"/>
                <a:cs typeface="Arial" panose="020B0604020202020204" pitchFamily="34" charset="0"/>
              </a:rPr>
              <a:t>If disclosure is barred by law, or information is required by Executive Order to be kept secret in the interest of national defense or conduct of foreign affairs, then employees are only protected if disclosure is made to Office of Special Counsel (OSC), IG, or Agency designee. Improper disclosures of protected information may result in discipline and/or prosecution. </a:t>
            </a: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pPr>
            <a:endParaRPr lang="en-US" alt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098766F-AD1B-6E09-8CF7-9140852EBBBA}"/>
              </a:ext>
            </a:extLst>
          </p:cNvPr>
          <p:cNvSpPr>
            <a:spLocks noGrp="1"/>
          </p:cNvSpPr>
          <p:nvPr>
            <p:ph type="sldNum" sz="quarter" idx="12"/>
          </p:nvPr>
        </p:nvSpPr>
        <p:spPr/>
        <p:txBody>
          <a:bodyPr/>
          <a:lstStyle/>
          <a:p>
            <a:fld id="{9C54E713-4D30-4F69-9D04-62996E400222}" type="slidenum">
              <a:rPr lang="en-US" altLang="en-US" smtClean="0"/>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1"/>
          <p:cNvSpPr>
            <a:spLocks noChangeArrowheads="1"/>
          </p:cNvSpPr>
          <p:nvPr/>
        </p:nvSpPr>
        <p:spPr bwMode="auto">
          <a:xfrm>
            <a:off x="457200" y="914400"/>
            <a:ext cx="8534400"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230188" indent="-230188" eaLnBrk="1" hangingPunct="1">
              <a:buFont typeface="Wingdings" panose="05000000000000000000" pitchFamily="2" charset="2"/>
              <a:buChar char="q"/>
            </a:pPr>
            <a:r>
              <a:rPr lang="en-US" altLang="en-US" sz="1400" dirty="0">
                <a:cs typeface="Arial" panose="020B0604020202020204" pitchFamily="34" charset="0"/>
              </a:rPr>
              <a:t>The Office of Special Counsel (OSC) also provides a secure channel through which employees may </a:t>
            </a:r>
          </a:p>
          <a:p>
            <a:pPr eaLnBrk="1" hangingPunct="1"/>
            <a:r>
              <a:rPr lang="en-US" altLang="en-US" sz="1400" dirty="0">
                <a:cs typeface="Arial" panose="020B0604020202020204" pitchFamily="34" charset="0"/>
              </a:rPr>
              <a:t>make confidential disclosures (</a:t>
            </a:r>
            <a:r>
              <a:rPr lang="ja-JP" altLang="en-US" sz="1400" dirty="0">
                <a:cs typeface="Arial" panose="020B0604020202020204" pitchFamily="34" charset="0"/>
              </a:rPr>
              <a:t>“</a:t>
            </a:r>
            <a:r>
              <a:rPr lang="en-US" altLang="ja-JP" sz="1400" dirty="0">
                <a:cs typeface="Arial" panose="020B0604020202020204" pitchFamily="34" charset="0"/>
              </a:rPr>
              <a:t>whistleblowing</a:t>
            </a:r>
            <a:r>
              <a:rPr lang="ja-JP" altLang="en-US" sz="1400" dirty="0">
                <a:cs typeface="Arial" panose="020B0604020202020204" pitchFamily="34" charset="0"/>
              </a:rPr>
              <a:t>”</a:t>
            </a:r>
            <a:r>
              <a:rPr lang="en-US" altLang="ja-JP" sz="1400" dirty="0">
                <a:cs typeface="Arial" panose="020B0604020202020204" pitchFamily="34" charset="0"/>
              </a:rPr>
              <a:t>).</a:t>
            </a:r>
          </a:p>
          <a:p>
            <a:pPr eaLnBrk="1" hangingPunct="1"/>
            <a:endParaRPr lang="en-US" altLang="ja-JP" sz="1400" dirty="0">
              <a:cs typeface="Arial" panose="020B0604020202020204" pitchFamily="34" charset="0"/>
            </a:endParaRPr>
          </a:p>
          <a:p>
            <a:pPr marL="230188" indent="-230188" eaLnBrk="1" hangingPunct="1">
              <a:buFont typeface="Wingdings" panose="05000000000000000000" pitchFamily="2" charset="2"/>
              <a:buChar char="q"/>
              <a:tabLst>
                <a:tab pos="230188" algn="l"/>
              </a:tabLst>
            </a:pPr>
            <a:r>
              <a:rPr lang="en-US" altLang="en-US" sz="1400" dirty="0">
                <a:cs typeface="Arial" panose="020B0604020202020204" pitchFamily="34" charset="0"/>
              </a:rPr>
              <a:t>OSC evaluates the disclosures to determine whether there is a substantial likelihood that one of </a:t>
            </a:r>
          </a:p>
          <a:p>
            <a:pPr eaLnBrk="1" hangingPunct="1">
              <a:tabLst>
                <a:tab pos="230188" algn="l"/>
              </a:tabLst>
            </a:pPr>
            <a:r>
              <a:rPr lang="en-US" altLang="en-US" sz="1400" dirty="0">
                <a:cs typeface="Arial" panose="020B0604020202020204" pitchFamily="34" charset="0"/>
              </a:rPr>
              <a:t>the categories listed above has been disclosed. If such a determination is made, OSC has the authority to require the head of the agency to investigate the matter.</a:t>
            </a:r>
          </a:p>
          <a:p>
            <a:pPr eaLnBrk="1" hangingPunct="1"/>
            <a:endParaRPr lang="en-US" altLang="en-US" sz="1400" dirty="0">
              <a:cs typeface="Arial" panose="020B0604020202020204" pitchFamily="34" charset="0"/>
            </a:endParaRPr>
          </a:p>
          <a:p>
            <a:pPr marL="230188" indent="-230188" eaLnBrk="1" hangingPunct="1">
              <a:buFont typeface="Wingdings" panose="05000000000000000000" pitchFamily="2" charset="2"/>
              <a:buChar char="q"/>
            </a:pPr>
            <a:r>
              <a:rPr lang="en-US" sz="1400" dirty="0">
                <a:solidFill>
                  <a:srgbClr val="070219"/>
                </a:solidFill>
                <a:ea typeface="+mn-ea"/>
                <a:cs typeface="Arial" panose="020B0604020202020204" pitchFamily="34" charset="0"/>
              </a:rPr>
              <a:t>If you believe that you have been subjected to whistleblower </a:t>
            </a:r>
          </a:p>
          <a:p>
            <a:pPr eaLnBrk="1" hangingPunct="1"/>
            <a:r>
              <a:rPr lang="en-US" sz="1400" dirty="0">
                <a:solidFill>
                  <a:srgbClr val="070219"/>
                </a:solidFill>
                <a:ea typeface="+mn-ea"/>
                <a:cs typeface="Arial" panose="020B0604020202020204" pitchFamily="34" charset="0"/>
              </a:rPr>
              <a:t>retaliation or other prohibited personnel practice you may </a:t>
            </a:r>
          </a:p>
          <a:p>
            <a:pPr eaLnBrk="1" hangingPunct="1"/>
            <a:r>
              <a:rPr lang="en-US" sz="1400" dirty="0">
                <a:solidFill>
                  <a:srgbClr val="070219"/>
                </a:solidFill>
                <a:ea typeface="+mn-ea"/>
                <a:cs typeface="Arial" panose="020B0604020202020204" pitchFamily="34" charset="0"/>
              </a:rPr>
              <a:t>access the forms from the OSC website and either file your </a:t>
            </a:r>
          </a:p>
          <a:p>
            <a:pPr eaLnBrk="1" hangingPunct="1"/>
            <a:r>
              <a:rPr lang="en-US" sz="1400" dirty="0">
                <a:solidFill>
                  <a:srgbClr val="070219"/>
                </a:solidFill>
                <a:ea typeface="+mn-ea"/>
                <a:cs typeface="Arial" panose="020B0604020202020204" pitchFamily="34" charset="0"/>
              </a:rPr>
              <a:t>complaint to OSC online or print the forms and submit by mail. </a:t>
            </a:r>
          </a:p>
          <a:p>
            <a:pPr eaLnBrk="1" hangingPunct="1"/>
            <a:endParaRPr lang="en-US" sz="1400" dirty="0">
              <a:solidFill>
                <a:srgbClr val="070219"/>
              </a:solidFill>
              <a:ea typeface="+mn-ea"/>
              <a:cs typeface="Arial" panose="020B0604020202020204" pitchFamily="34" charset="0"/>
            </a:endParaRPr>
          </a:p>
          <a:p>
            <a:pPr marL="230188" indent="-230188" eaLnBrk="1" hangingPunct="1">
              <a:buFont typeface="Wingdings" panose="05000000000000000000" pitchFamily="2" charset="2"/>
              <a:buChar char="q"/>
            </a:pPr>
            <a:r>
              <a:rPr lang="en-US" sz="1400" dirty="0">
                <a:solidFill>
                  <a:srgbClr val="070219"/>
                </a:solidFill>
                <a:ea typeface="+mn-ea"/>
                <a:cs typeface="Arial" panose="020B0604020202020204" pitchFamily="34" charset="0"/>
              </a:rPr>
              <a:t>OSC requires the use of specific forms to file a complaint </a:t>
            </a:r>
            <a:r>
              <a:rPr lang="en-US" sz="1400" b="1" dirty="0">
                <a:solidFill>
                  <a:srgbClr val="070219"/>
                </a:solidFill>
                <a:ea typeface="+mn-ea"/>
                <a:cs typeface="Arial" panose="020B0604020202020204" pitchFamily="34" charset="0"/>
              </a:rPr>
              <a:t>not </a:t>
            </a:r>
          </a:p>
          <a:p>
            <a:pPr eaLnBrk="1" hangingPunct="1"/>
            <a:r>
              <a:rPr lang="en-US" sz="1400" dirty="0">
                <a:solidFill>
                  <a:srgbClr val="070219"/>
                </a:solidFill>
                <a:ea typeface="+mn-ea"/>
                <a:cs typeface="Arial" panose="020B0604020202020204" pitchFamily="34" charset="0"/>
              </a:rPr>
              <a:t>submitted via online form. These forms are available on the </a:t>
            </a:r>
          </a:p>
          <a:p>
            <a:pPr eaLnBrk="1" hangingPunct="1"/>
            <a:r>
              <a:rPr lang="en-US" sz="1400" dirty="0">
                <a:solidFill>
                  <a:srgbClr val="070219"/>
                </a:solidFill>
                <a:ea typeface="+mn-ea"/>
                <a:cs typeface="Arial" panose="020B0604020202020204" pitchFamily="34" charset="0"/>
              </a:rPr>
              <a:t>OSC Web site below.</a:t>
            </a:r>
          </a:p>
          <a:p>
            <a:pPr eaLnBrk="1" hangingPunct="1"/>
            <a:endParaRPr lang="en-US" sz="1400" dirty="0">
              <a:solidFill>
                <a:srgbClr val="070219"/>
              </a:solidFill>
              <a:ea typeface="+mn-ea"/>
              <a:cs typeface="Arial" panose="020B0604020202020204" pitchFamily="34" charset="0"/>
            </a:endParaRPr>
          </a:p>
          <a:p>
            <a:pPr eaLnBrk="1" hangingPunct="1"/>
            <a:r>
              <a:rPr lang="en-US" sz="1400" dirty="0">
                <a:solidFill>
                  <a:srgbClr val="070219"/>
                </a:solidFill>
                <a:ea typeface="+mn-ea"/>
                <a:cs typeface="Arial" panose="020B0604020202020204" pitchFamily="34" charset="0"/>
              </a:rPr>
              <a:t>For more information visit: </a:t>
            </a:r>
            <a:r>
              <a:rPr lang="en-US" sz="1400" dirty="0">
                <a:solidFill>
                  <a:srgbClr val="0000FF"/>
                </a:solidFill>
                <a:ea typeface="+mn-ea"/>
                <a:cs typeface="Arial" panose="020B0604020202020204" pitchFamily="34" charset="0"/>
                <a:hlinkClick r:id="rId2"/>
              </a:rPr>
              <a:t>http://www.osc.gov</a:t>
            </a:r>
            <a:endParaRPr lang="en-US" sz="1400" dirty="0">
              <a:solidFill>
                <a:srgbClr val="0000FF"/>
              </a:solidFill>
              <a:ea typeface="+mn-ea"/>
              <a:cs typeface="Arial" panose="020B0604020202020204" pitchFamily="34" charset="0"/>
            </a:endParaRPr>
          </a:p>
          <a:p>
            <a:pPr eaLnBrk="1" hangingPunct="1"/>
            <a:r>
              <a:rPr lang="en-US" sz="1400" dirty="0">
                <a:solidFill>
                  <a:srgbClr val="070219"/>
                </a:solidFill>
                <a:ea typeface="+mn-ea"/>
                <a:cs typeface="Arial" panose="020B0604020202020204" pitchFamily="34" charset="0"/>
              </a:rPr>
              <a:t>U.S. Office of Special Counsel, 1730</a:t>
            </a:r>
            <a:r>
              <a:rPr lang="en-US" sz="1400" dirty="0">
                <a:solidFill>
                  <a:srgbClr val="152B43"/>
                </a:solidFill>
                <a:ea typeface="+mn-ea"/>
                <a:cs typeface="Arial" panose="020B0604020202020204" pitchFamily="34" charset="0"/>
              </a:rPr>
              <a:t> M</a:t>
            </a:r>
            <a:r>
              <a:rPr lang="en-US" sz="1400" dirty="0">
                <a:solidFill>
                  <a:srgbClr val="070219"/>
                </a:solidFill>
                <a:ea typeface="+mn-ea"/>
                <a:cs typeface="Arial" panose="020B0604020202020204" pitchFamily="34" charset="0"/>
              </a:rPr>
              <a:t> Street NW, Suite 218, </a:t>
            </a:r>
          </a:p>
          <a:p>
            <a:pPr eaLnBrk="1" hangingPunct="1"/>
            <a:r>
              <a:rPr lang="en-US" sz="1400" dirty="0">
                <a:solidFill>
                  <a:srgbClr val="070219"/>
                </a:solidFill>
                <a:ea typeface="+mn-ea"/>
                <a:cs typeface="Arial" panose="020B0604020202020204" pitchFamily="34" charset="0"/>
              </a:rPr>
              <a:t>Washington, DC 20036-4505; Telephone: </a:t>
            </a:r>
            <a:r>
              <a:rPr lang="en-US" sz="1400" dirty="0">
                <a:ea typeface="+mn-ea"/>
                <a:cs typeface="Arial" panose="020B0604020202020204" pitchFamily="34" charset="0"/>
              </a:rPr>
              <a:t>202-254-3600</a:t>
            </a:r>
            <a:endParaRPr lang="en-US" sz="1400" dirty="0">
              <a:solidFill>
                <a:srgbClr val="070219"/>
              </a:solidFill>
              <a:ea typeface="+mn-ea"/>
              <a:cs typeface="Arial" panose="020B0604020202020204" pitchFamily="34" charset="0"/>
            </a:endParaRPr>
          </a:p>
          <a:p>
            <a:pPr eaLnBrk="1" hangingPunct="1"/>
            <a:endParaRPr lang="en-US" sz="1400" dirty="0">
              <a:solidFill>
                <a:srgbClr val="070219"/>
              </a:solidFill>
              <a:ea typeface="+mn-ea"/>
              <a:cs typeface="Arial" panose="020B0604020202020204" pitchFamily="34" charset="0"/>
            </a:endParaRPr>
          </a:p>
          <a:p>
            <a:pPr eaLnBrk="1" hangingPunct="1"/>
            <a:endParaRPr lang="en-US" altLang="en-US" sz="1400" dirty="0">
              <a:cs typeface="Arial" panose="020B0604020202020204" pitchFamily="34" charset="0"/>
            </a:endParaRPr>
          </a:p>
          <a:p>
            <a:pPr eaLnBrk="1" hangingPunct="1"/>
            <a:endParaRPr lang="en-US" altLang="ja-JP" sz="1400" dirty="0">
              <a:cs typeface="Arial" panose="020B0604020202020204" pitchFamily="34" charset="0"/>
            </a:endParaRPr>
          </a:p>
        </p:txBody>
      </p:sp>
      <p:sp>
        <p:nvSpPr>
          <p:cNvPr id="3" name="AutoShape 2" descr="United States Office of Special Counsel - Wikipedia">
            <a:extLst>
              <a:ext uri="{FF2B5EF4-FFF2-40B4-BE49-F238E27FC236}">
                <a16:creationId xmlns:a16="http://schemas.microsoft.com/office/drawing/2014/main" id="{B8166AC2-4F3A-A777-D12B-608A1F8699E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ED935687-F07A-D3A0-0D9C-3660EA1112BE}"/>
              </a:ext>
            </a:extLst>
          </p:cNvPr>
          <p:cNvPicPr>
            <a:picLocks noChangeAspect="1"/>
          </p:cNvPicPr>
          <p:nvPr/>
        </p:nvPicPr>
        <p:blipFill>
          <a:blip r:embed="rId3"/>
          <a:stretch>
            <a:fillRect/>
          </a:stretch>
        </p:blipFill>
        <p:spPr>
          <a:xfrm>
            <a:off x="6172200" y="2895600"/>
            <a:ext cx="2743200" cy="2743200"/>
          </a:xfrm>
          <a:prstGeom prst="rect">
            <a:avLst/>
          </a:prstGeom>
        </p:spPr>
      </p:pic>
      <p:sp>
        <p:nvSpPr>
          <p:cNvPr id="5" name="Slide Number Placeholder 4">
            <a:extLst>
              <a:ext uri="{FF2B5EF4-FFF2-40B4-BE49-F238E27FC236}">
                <a16:creationId xmlns:a16="http://schemas.microsoft.com/office/drawing/2014/main" id="{0344C5EB-F158-39B7-4589-E31F141F7312}"/>
              </a:ext>
            </a:extLst>
          </p:cNvPr>
          <p:cNvSpPr>
            <a:spLocks noGrp="1"/>
          </p:cNvSpPr>
          <p:nvPr>
            <p:ph type="sldNum" sz="quarter" idx="12"/>
          </p:nvPr>
        </p:nvSpPr>
        <p:spPr/>
        <p:txBody>
          <a:bodyPr/>
          <a:lstStyle/>
          <a:p>
            <a:fld id="{9C54E713-4D30-4F69-9D04-62996E400222}" type="slidenum">
              <a:rPr lang="en-US" altLang="en-US" smtClean="0"/>
              <a:pPr/>
              <a:t>32</a:t>
            </a:fld>
            <a:endParaRPr lang="en-US" altLang="en-US" dirty="0"/>
          </a:p>
        </p:txBody>
      </p:sp>
      <p:sp>
        <p:nvSpPr>
          <p:cNvPr id="8" name="Title 1">
            <a:extLst>
              <a:ext uri="{FF2B5EF4-FFF2-40B4-BE49-F238E27FC236}">
                <a16:creationId xmlns:a16="http://schemas.microsoft.com/office/drawing/2014/main" id="{44F1D31A-9234-D9D1-F07A-3CFED6414E0A}"/>
              </a:ext>
            </a:extLst>
          </p:cNvPr>
          <p:cNvSpPr>
            <a:spLocks noGrp="1"/>
          </p:cNvSpPr>
          <p:nvPr>
            <p:ph type="title"/>
          </p:nvPr>
        </p:nvSpPr>
        <p:spPr>
          <a:xfrm>
            <a:off x="457200" y="304800"/>
            <a:ext cx="8229600" cy="285750"/>
          </a:xfrm>
        </p:spPr>
        <p:txBody>
          <a:bodyPr/>
          <a:lstStyle/>
          <a:p>
            <a:pPr eaLnBrk="1" hangingPunct="1"/>
            <a:r>
              <a:rPr lang="en-US" altLang="en-US" sz="2000" b="1" u="sng" dirty="0">
                <a:latin typeface="Arial" panose="020B0604020202020204" pitchFamily="34" charset="0"/>
                <a:cs typeface="Arial" panose="020B0604020202020204" pitchFamily="34" charset="0"/>
              </a:rPr>
              <a:t>Whistleblower Protections</a:t>
            </a:r>
            <a:br>
              <a:rPr lang="en-US" altLang="en-US" sz="2000" b="1" u="sng" dirty="0">
                <a:latin typeface="Arial" panose="020B0604020202020204" pitchFamily="34" charset="0"/>
                <a:cs typeface="Arial" panose="020B0604020202020204" pitchFamily="34" charset="0"/>
              </a:rPr>
            </a:br>
            <a:endParaRPr lang="en-US" altLang="en-US" sz="2000" b="1"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304800" y="533400"/>
            <a:ext cx="8382000" cy="5592763"/>
          </a:xfrm>
        </p:spPr>
        <p:txBody>
          <a:bodyPr/>
          <a:lstStyle/>
          <a:p>
            <a:pPr algn="ctr">
              <a:buFont typeface="Arial" panose="020B0604020202020204" pitchFamily="34" charset="0"/>
              <a:buNone/>
            </a:pPr>
            <a:endParaRPr lang="en-US" altLang="en-US" sz="4800" b="1" dirty="0">
              <a:latin typeface="Arial" panose="020B0604020202020204" pitchFamily="34" charset="0"/>
              <a:cs typeface="Arial" panose="020B0604020202020204" pitchFamily="34" charset="0"/>
            </a:endParaRPr>
          </a:p>
          <a:p>
            <a:pPr algn="ctr">
              <a:buFont typeface="Arial" panose="020B0604020202020204" pitchFamily="34" charset="0"/>
              <a:buNone/>
            </a:pPr>
            <a:endParaRPr lang="en-US" altLang="en-US" sz="4800" b="1" dirty="0">
              <a:latin typeface="Arial" panose="020B0604020202020204" pitchFamily="34" charset="0"/>
              <a:cs typeface="Arial" panose="020B0604020202020204" pitchFamily="34" charset="0"/>
            </a:endParaRP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Merit Systems </a:t>
            </a:r>
          </a:p>
          <a:p>
            <a:pPr algn="ctr">
              <a:buFont typeface="Arial" panose="020B0604020202020204" pitchFamily="34" charset="0"/>
              <a:buNone/>
            </a:pPr>
            <a:r>
              <a:rPr lang="en-US" altLang="en-US" sz="4800" b="1" dirty="0">
                <a:latin typeface="Arial" panose="020B0604020202020204" pitchFamily="34" charset="0"/>
                <a:cs typeface="Arial" panose="020B0604020202020204" pitchFamily="34" charset="0"/>
              </a:rPr>
              <a:t>Protection Board</a:t>
            </a:r>
          </a:p>
        </p:txBody>
      </p:sp>
      <p:sp>
        <p:nvSpPr>
          <p:cNvPr id="3" name="Slide Number Placeholder 2">
            <a:extLst>
              <a:ext uri="{FF2B5EF4-FFF2-40B4-BE49-F238E27FC236}">
                <a16:creationId xmlns:a16="http://schemas.microsoft.com/office/drawing/2014/main" id="{8FD8C1DC-1F3D-2AC4-E27E-0F11BF6E5D0C}"/>
              </a:ext>
            </a:extLst>
          </p:cNvPr>
          <p:cNvSpPr>
            <a:spLocks noGrp="1"/>
          </p:cNvSpPr>
          <p:nvPr>
            <p:ph type="sldNum" sz="quarter" idx="12"/>
          </p:nvPr>
        </p:nvSpPr>
        <p:spPr/>
        <p:txBody>
          <a:bodyPr/>
          <a:lstStyle/>
          <a:p>
            <a:fld id="{9C54E713-4D30-4F69-9D04-62996E400222}" type="slidenum">
              <a:rPr lang="en-US" altLang="en-US" smtClean="0"/>
              <a:pPr/>
              <a:t>33</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45397"/>
            <a:ext cx="8229600" cy="428625"/>
          </a:xfrm>
        </p:spPr>
        <p:txBody>
          <a:bodyPr/>
          <a:lstStyle/>
          <a:p>
            <a:pPr eaLnBrk="1" hangingPunct="1"/>
            <a:r>
              <a:rPr lang="en-US" altLang="en-US" sz="2000" b="1" u="sng" dirty="0">
                <a:latin typeface="Arial" panose="020B0604020202020204" pitchFamily="34" charset="0"/>
                <a:cs typeface="Arial" panose="020B0604020202020204" pitchFamily="34" charset="0"/>
              </a:rPr>
              <a:t>Merit Systems Protection Board</a:t>
            </a:r>
          </a:p>
        </p:txBody>
      </p:sp>
      <p:sp>
        <p:nvSpPr>
          <p:cNvPr id="2" name="Rectangle 1"/>
          <p:cNvSpPr/>
          <p:nvPr/>
        </p:nvSpPr>
        <p:spPr>
          <a:xfrm>
            <a:off x="190500" y="893088"/>
            <a:ext cx="8763000" cy="4524315"/>
          </a:xfrm>
          <a:prstGeom prst="rect">
            <a:avLst/>
          </a:prstGeom>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eaLnBrk="1" hangingPunct="1">
              <a:buFont typeface="Wingdings" panose="05000000000000000000" pitchFamily="2" charset="2"/>
              <a:buChar char="q"/>
            </a:pPr>
            <a:r>
              <a:rPr lang="en-US" altLang="en-US" sz="1600" b="1" dirty="0">
                <a:cs typeface="Arial" panose="020B0604020202020204" pitchFamily="34" charset="0"/>
              </a:rPr>
              <a:t>The Merit Systems Protection Board (MSPB) </a:t>
            </a:r>
            <a:r>
              <a:rPr lang="en-US" altLang="en-US" sz="1600" dirty="0">
                <a:cs typeface="Arial" panose="020B0604020202020204" pitchFamily="34" charset="0"/>
              </a:rPr>
              <a:t>is an independent Federal agency established to protect Federal merit system principles against partisan political and other prohibited personnel practices and to protect Federal employees against abuses by management. </a:t>
            </a:r>
          </a:p>
          <a:p>
            <a:pPr eaLnBrk="1" hangingPunct="1"/>
            <a:r>
              <a:rPr lang="en-US" altLang="en-US" sz="1600" dirty="0">
                <a:cs typeface="Arial" panose="020B0604020202020204" pitchFamily="34" charset="0"/>
              </a:rPr>
              <a:t> </a:t>
            </a:r>
          </a:p>
          <a:p>
            <a:pPr marL="342900" indent="-342900" eaLnBrk="1" hangingPunct="1">
              <a:buFont typeface="Wingdings" panose="05000000000000000000" pitchFamily="2" charset="2"/>
              <a:buChar char="q"/>
            </a:pPr>
            <a:r>
              <a:rPr lang="en-US" altLang="en-US" sz="1600" b="1" dirty="0">
                <a:cs typeface="Arial" panose="020B0604020202020204" pitchFamily="34" charset="0"/>
              </a:rPr>
              <a:t>The MSPB has the authority </a:t>
            </a:r>
            <a:r>
              <a:rPr lang="en-US" altLang="en-US" sz="1600" dirty="0">
                <a:cs typeface="Arial" panose="020B0604020202020204" pitchFamily="34" charset="0"/>
              </a:rPr>
              <a:t>(in part) to review and issue rulings on: </a:t>
            </a:r>
          </a:p>
          <a:p>
            <a:pPr eaLnBrk="1" hangingPunct="1"/>
            <a:r>
              <a:rPr lang="en-US" altLang="en-US" sz="1600" dirty="0">
                <a:cs typeface="Arial" panose="020B0604020202020204" pitchFamily="34" charset="0"/>
              </a:rPr>
              <a:t> </a:t>
            </a:r>
          </a:p>
          <a:p>
            <a:pPr marL="800100" lvl="1" indent="-342900" eaLnBrk="1" hangingPunct="1">
              <a:buFont typeface="Wingdings" panose="05000000000000000000" pitchFamily="2" charset="2"/>
              <a:buChar char="q"/>
            </a:pPr>
            <a:r>
              <a:rPr lang="en-US" altLang="en-US" sz="1600" dirty="0">
                <a:cs typeface="Arial" panose="020B0604020202020204" pitchFamily="34" charset="0"/>
              </a:rPr>
              <a:t>Appeals of personnel actions such as removals, suspensions of more than 14 days, furloughs, and demotions.</a:t>
            </a:r>
          </a:p>
          <a:p>
            <a:pPr marL="457200" lvl="1" indent="0" eaLnBrk="1" hangingPunct="1"/>
            <a:endParaRPr lang="en-US" altLang="en-US" sz="1600" dirty="0">
              <a:cs typeface="Arial" panose="020B0604020202020204" pitchFamily="34" charset="0"/>
            </a:endParaRPr>
          </a:p>
          <a:p>
            <a:pPr marL="800100" lvl="1" indent="-342900" eaLnBrk="1" hangingPunct="1">
              <a:buFont typeface="Wingdings" panose="05000000000000000000" pitchFamily="2" charset="2"/>
              <a:buChar char="q"/>
            </a:pPr>
            <a:r>
              <a:rPr lang="en-US" altLang="en-US" sz="1600" dirty="0">
                <a:cs typeface="Arial" panose="020B0604020202020204" pitchFamily="34" charset="0"/>
              </a:rPr>
              <a:t>Appeals of administrative decisions affecting rights or benefits under the Civil Service Retirement System or the Federal Employees' Retirement System.</a:t>
            </a:r>
          </a:p>
          <a:p>
            <a:pPr marL="457200" lvl="1" indent="0" eaLnBrk="1" hangingPunct="1"/>
            <a:endParaRPr lang="en-US" altLang="en-US" sz="1600" dirty="0">
              <a:cs typeface="Arial" panose="020B0604020202020204" pitchFamily="34" charset="0"/>
            </a:endParaRPr>
          </a:p>
          <a:p>
            <a:pPr marL="800100" lvl="1" indent="-342900" eaLnBrk="1" hangingPunct="1">
              <a:buFont typeface="Wingdings" panose="05000000000000000000" pitchFamily="2" charset="2"/>
              <a:buChar char="q"/>
            </a:pPr>
            <a:r>
              <a:rPr lang="en-US" altLang="en-US" sz="1600" dirty="0">
                <a:cs typeface="Arial" panose="020B0604020202020204" pitchFamily="34" charset="0"/>
              </a:rPr>
              <a:t>Complaints filed under the Whistleblower Protection Act, the Uniformed Services Employment and Reemployment Rights Act, and the Veterans Employment Opportunities Act, and</a:t>
            </a:r>
          </a:p>
          <a:p>
            <a:pPr marL="457200" lvl="1" indent="0" eaLnBrk="1" hangingPunct="1"/>
            <a:endParaRPr lang="en-US" altLang="en-US" sz="1600" dirty="0">
              <a:cs typeface="Arial" panose="020B0604020202020204" pitchFamily="34" charset="0"/>
            </a:endParaRPr>
          </a:p>
          <a:p>
            <a:pPr marL="800100" lvl="1" indent="-342900" eaLnBrk="1" hangingPunct="1">
              <a:buFont typeface="Wingdings" panose="05000000000000000000" pitchFamily="2" charset="2"/>
              <a:buChar char="q"/>
            </a:pPr>
            <a:r>
              <a:rPr lang="en-US" altLang="en-US" sz="1600" dirty="0">
                <a:cs typeface="Arial" panose="020B0604020202020204" pitchFamily="34" charset="0"/>
              </a:rPr>
              <a:t>Cases brought by OSC.</a:t>
            </a:r>
          </a:p>
        </p:txBody>
      </p:sp>
      <p:sp>
        <p:nvSpPr>
          <p:cNvPr id="3" name="Slide Number Placeholder 2">
            <a:extLst>
              <a:ext uri="{FF2B5EF4-FFF2-40B4-BE49-F238E27FC236}">
                <a16:creationId xmlns:a16="http://schemas.microsoft.com/office/drawing/2014/main" id="{86562B24-A785-1C3A-36FD-8E438B4BF630}"/>
              </a:ext>
            </a:extLst>
          </p:cNvPr>
          <p:cNvSpPr>
            <a:spLocks noGrp="1"/>
          </p:cNvSpPr>
          <p:nvPr>
            <p:ph type="sldNum" sz="quarter" idx="12"/>
          </p:nvPr>
        </p:nvSpPr>
        <p:spPr/>
        <p:txBody>
          <a:bodyPr/>
          <a:lstStyle/>
          <a:p>
            <a:fld id="{9C54E713-4D30-4F69-9D04-62996E400222}" type="slidenum">
              <a:rPr lang="en-US" altLang="en-US" smtClean="0"/>
              <a:pPr/>
              <a:t>34</a:t>
            </a:fld>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9236"/>
            <a:ext cx="8229600" cy="504825"/>
          </a:xfrm>
        </p:spPr>
        <p:txBody>
          <a:bodyPr/>
          <a:lstStyle/>
          <a:p>
            <a:pPr eaLnBrk="1" hangingPunct="1"/>
            <a:r>
              <a:rPr lang="en-US" altLang="en-US" sz="2000" b="1" u="sng" dirty="0">
                <a:latin typeface="Arial" panose="020B0604020202020204" pitchFamily="34" charset="0"/>
                <a:cs typeface="Arial" panose="020B0604020202020204" pitchFamily="34" charset="0"/>
              </a:rPr>
              <a:t>Merit Systems Protection Board</a:t>
            </a:r>
          </a:p>
        </p:txBody>
      </p:sp>
      <p:sp>
        <p:nvSpPr>
          <p:cNvPr id="79874" name="Rectangle 2"/>
          <p:cNvSpPr>
            <a:spLocks noChangeArrowheads="1"/>
          </p:cNvSpPr>
          <p:nvPr/>
        </p:nvSpPr>
        <p:spPr bwMode="auto">
          <a:xfrm>
            <a:off x="266700" y="914400"/>
            <a:ext cx="86106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indent="-342900" eaLnBrk="1" hangingPunct="1">
              <a:buFont typeface="Wingdings" panose="05000000000000000000" pitchFamily="2" charset="2"/>
              <a:buChar char="q"/>
            </a:pPr>
            <a:r>
              <a:rPr lang="en-US" altLang="en-US" sz="1600" b="1" dirty="0">
                <a:cs typeface="Arial" panose="020B0604020202020204" pitchFamily="34" charset="0"/>
              </a:rPr>
              <a:t>If you believe </a:t>
            </a:r>
            <a:r>
              <a:rPr lang="en-US" altLang="en-US" sz="1600" dirty="0">
                <a:cs typeface="Arial" panose="020B0604020202020204" pitchFamily="34" charset="0"/>
              </a:rPr>
              <a:t>that a personnel action of the type that are appealable to the </a:t>
            </a:r>
          </a:p>
          <a:p>
            <a:pPr eaLnBrk="1" hangingPunct="1"/>
            <a:r>
              <a:rPr lang="en-US" altLang="en-US" sz="1600" dirty="0">
                <a:cs typeface="Arial" panose="020B0604020202020204" pitchFamily="34" charset="0"/>
              </a:rPr>
              <a:t>MSPB has been taken on the basis of your race, color, religion, sex (</a:t>
            </a:r>
            <a:r>
              <a:rPr lang="en-US" sz="1600" dirty="0">
                <a:cs typeface="Arial" panose="020B0604020202020204" pitchFamily="34" charset="0"/>
              </a:rPr>
              <a:t>including sexual orientation, gender identity, pregnancy, childbirth, or a medical conditions related to pregnancy or childbirth</a:t>
            </a:r>
            <a:r>
              <a:rPr lang="en-US" altLang="en-US" sz="1600" dirty="0">
                <a:cs typeface="Arial" panose="020B0604020202020204" pitchFamily="34" charset="0"/>
              </a:rPr>
              <a:t>), national origin, age (forty and over), disability, genetic information (individual or family medical history), or in retaliation for opposing such discrimination or participating in the discrimination complaint process you may choose to file an EEO complaint, or to file an appeal with the MSPB, but not both. </a:t>
            </a:r>
          </a:p>
          <a:p>
            <a:pPr eaLnBrk="1" hangingPunct="1"/>
            <a:r>
              <a:rPr lang="en-US" altLang="en-US" sz="1600" dirty="0">
                <a:cs typeface="Arial" panose="020B0604020202020204" pitchFamily="34" charset="0"/>
              </a:rPr>
              <a:t> </a:t>
            </a:r>
          </a:p>
          <a:p>
            <a:pPr marL="342900" indent="-342900" eaLnBrk="1" hangingPunct="1">
              <a:buFont typeface="Wingdings" panose="05000000000000000000" pitchFamily="2" charset="2"/>
              <a:buChar char="q"/>
            </a:pPr>
            <a:r>
              <a:rPr lang="en-US" altLang="en-US" sz="1600" b="1" dirty="0">
                <a:cs typeface="Arial" panose="020B0604020202020204" pitchFamily="34" charset="0"/>
              </a:rPr>
              <a:t>The appeal </a:t>
            </a:r>
            <a:r>
              <a:rPr lang="en-US" altLang="en-US" sz="1600" dirty="0">
                <a:cs typeface="Arial" panose="020B0604020202020204" pitchFamily="34" charset="0"/>
              </a:rPr>
              <a:t>must be filed with the MSPB within 30 days of the effective date </a:t>
            </a:r>
          </a:p>
          <a:p>
            <a:pPr eaLnBrk="1" hangingPunct="1"/>
            <a:r>
              <a:rPr lang="en-US" altLang="en-US" sz="1600" dirty="0">
                <a:cs typeface="Arial" panose="020B0604020202020204" pitchFamily="34" charset="0"/>
              </a:rPr>
              <a:t>of the personnel action. </a:t>
            </a:r>
          </a:p>
          <a:p>
            <a:pPr eaLnBrk="1" hangingPunct="1"/>
            <a:r>
              <a:rPr lang="en-US" altLang="en-US" sz="1600" dirty="0">
                <a:cs typeface="Arial" panose="020B0604020202020204" pitchFamily="34" charset="0"/>
              </a:rPr>
              <a:t> </a:t>
            </a:r>
          </a:p>
          <a:p>
            <a:pPr eaLnBrk="1" hangingPunct="1"/>
            <a:r>
              <a:rPr lang="en-US" altLang="en-US" sz="1600" dirty="0">
                <a:cs typeface="Arial" panose="020B0604020202020204" pitchFamily="34" charset="0"/>
              </a:rPr>
              <a:t>For more information regarding procedures for filing MSPB appeals visit: </a:t>
            </a:r>
            <a:r>
              <a:rPr lang="en-US" altLang="en-US" sz="1600" dirty="0">
                <a:solidFill>
                  <a:srgbClr val="0070C0"/>
                </a:solidFill>
                <a:cs typeface="Arial" panose="020B0604020202020204" pitchFamily="34" charset="0"/>
                <a:hlinkClick r:id="rId2">
                  <a:extLst>
                    <a:ext uri="{A12FA001-AC4F-418D-AE19-62706E023703}">
                      <ahyp:hlinkClr xmlns:ahyp="http://schemas.microsoft.com/office/drawing/2018/hyperlinkcolor" val="tx"/>
                    </a:ext>
                  </a:extLst>
                </a:hlinkClick>
              </a:rPr>
              <a:t>https://www.mspb.gov</a:t>
            </a:r>
            <a:r>
              <a:rPr lang="en-US" altLang="en-US" sz="1600" dirty="0">
                <a:cs typeface="Arial" panose="020B0604020202020204" pitchFamily="34" charset="0"/>
              </a:rPr>
              <a:t>.</a:t>
            </a:r>
          </a:p>
          <a:p>
            <a:pPr algn="ctr" eaLnBrk="1" hangingPunct="1"/>
            <a:r>
              <a:rPr lang="en-US" altLang="en-US" sz="1600" dirty="0">
                <a:cs typeface="Arial" panose="020B0604020202020204" pitchFamily="34" charset="0"/>
              </a:rPr>
              <a:t> </a:t>
            </a:r>
          </a:p>
          <a:p>
            <a:pPr algn="ctr" eaLnBrk="1" hangingPunct="1"/>
            <a:r>
              <a:rPr lang="en-US" altLang="en-US" sz="1600" dirty="0">
                <a:cs typeface="Arial" panose="020B0604020202020204" pitchFamily="34" charset="0"/>
              </a:rPr>
              <a:t>     </a:t>
            </a:r>
          </a:p>
        </p:txBody>
      </p:sp>
      <p:sp>
        <p:nvSpPr>
          <p:cNvPr id="3" name="Slide Number Placeholder 2">
            <a:extLst>
              <a:ext uri="{FF2B5EF4-FFF2-40B4-BE49-F238E27FC236}">
                <a16:creationId xmlns:a16="http://schemas.microsoft.com/office/drawing/2014/main" id="{7D45695F-ACE6-DB27-C424-8B00DEAFE87E}"/>
              </a:ext>
            </a:extLst>
          </p:cNvPr>
          <p:cNvSpPr>
            <a:spLocks noGrp="1"/>
          </p:cNvSpPr>
          <p:nvPr>
            <p:ph type="sldNum" sz="quarter" idx="12"/>
          </p:nvPr>
        </p:nvSpPr>
        <p:spPr/>
        <p:txBody>
          <a:bodyPr/>
          <a:lstStyle/>
          <a:p>
            <a:fld id="{9C54E713-4D30-4F69-9D04-62996E400222}" type="slidenum">
              <a:rPr lang="en-US" altLang="en-US" smtClean="0"/>
              <a:pPr/>
              <a:t>35</a:t>
            </a:fld>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2819400"/>
          </a:xfrm>
        </p:spPr>
        <p:txBody>
          <a:bodyPr>
            <a:normAutofit lnSpcReduction="10000"/>
          </a:bodyPr>
          <a:lstStyle/>
          <a:p>
            <a:pPr marL="0" indent="0" algn="ctr">
              <a:lnSpc>
                <a:spcPct val="80000"/>
              </a:lnSpc>
              <a:buFont typeface="Arial" panose="020B0604020202020204" pitchFamily="34" charset="0"/>
              <a:buNone/>
            </a:pPr>
            <a:r>
              <a:rPr lang="en-US" altLang="en-US" sz="2400" b="1" dirty="0">
                <a:latin typeface="Arial" panose="020B0604020202020204" pitchFamily="34" charset="0"/>
                <a:cs typeface="Arial" panose="020B0604020202020204" pitchFamily="34" charset="0"/>
              </a:rPr>
              <a:t>Congratulations!</a:t>
            </a:r>
            <a:endParaRPr lang="en-US" altLang="en-US" sz="2400" dirty="0">
              <a:latin typeface="Arial" panose="020B0604020202020204" pitchFamily="34" charset="0"/>
              <a:cs typeface="Arial" panose="020B0604020202020204" pitchFamily="34" charset="0"/>
            </a:endParaRPr>
          </a:p>
          <a:p>
            <a:pPr marL="0" indent="0" algn="ctr">
              <a:lnSpc>
                <a:spcPct val="8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 </a:t>
            </a:r>
          </a:p>
          <a:p>
            <a:pPr marL="0" indent="0" algn="ctr">
              <a:lnSpc>
                <a:spcPct val="8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You have completed the Army EEO, Anti-Harassment and No FEAR</a:t>
            </a:r>
          </a:p>
          <a:p>
            <a:pPr marL="0" indent="0" algn="ctr">
              <a:lnSpc>
                <a:spcPct val="8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 Training for Supervisors.</a:t>
            </a:r>
          </a:p>
          <a:p>
            <a:pPr marL="0" indent="0" algn="ctr">
              <a:lnSpc>
                <a:spcPct val="8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 </a:t>
            </a:r>
          </a:p>
          <a:p>
            <a:pPr marL="0" indent="0" algn="ctr">
              <a:lnSpc>
                <a:spcPct val="80000"/>
              </a:lnSpc>
              <a:buFont typeface="Arial" panose="020B0604020202020204" pitchFamily="34" charset="0"/>
              <a:buNone/>
            </a:pPr>
            <a:r>
              <a:rPr lang="en-US" altLang="en-US" sz="2000" dirty="0">
                <a:latin typeface="Arial" panose="020B0604020202020204" pitchFamily="34" charset="0"/>
                <a:cs typeface="Arial" panose="020B0604020202020204" pitchFamily="34" charset="0"/>
              </a:rPr>
              <a:t>If you have questions, contact your local EEO representative.</a:t>
            </a:r>
          </a:p>
          <a:p>
            <a:pPr marL="0" indent="0" algn="ctr">
              <a:lnSpc>
                <a:spcPct val="8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a:p>
            <a:pPr marL="0" indent="0" algn="ctr">
              <a:lnSpc>
                <a:spcPct val="80000"/>
              </a:lnSpc>
              <a:buNone/>
            </a:pPr>
            <a:r>
              <a:rPr lang="en-US" altLang="en-US" sz="2000" dirty="0">
                <a:latin typeface="Arial" panose="020B0604020202020204" pitchFamily="34" charset="0"/>
                <a:cs typeface="Arial" panose="020B0604020202020204" pitchFamily="34" charset="0"/>
              </a:rPr>
              <a:t>If you have feedback or suggestions about this material, please email them to: </a:t>
            </a: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usarmy.pentagon.hqda-asa-mra.mbx.EEOPP-helpdesk@army.mil</a:t>
            </a:r>
            <a:r>
              <a:rPr lang="en-US" sz="20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lgn="ctr">
              <a:lnSpc>
                <a:spcPct val="80000"/>
              </a:lnSpc>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pic>
        <p:nvPicPr>
          <p:cNvPr id="5" name="Picture 4" descr="Group photo of civilian work force" title="Group photo of civilian work fo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657600"/>
            <a:ext cx="5638800" cy="2286000"/>
          </a:xfrm>
          <a:prstGeom prst="rect">
            <a:avLst/>
          </a:prstGeom>
        </p:spPr>
      </p:pic>
      <p:sp>
        <p:nvSpPr>
          <p:cNvPr id="4" name="Slide Number Placeholder 3">
            <a:extLst>
              <a:ext uri="{FF2B5EF4-FFF2-40B4-BE49-F238E27FC236}">
                <a16:creationId xmlns:a16="http://schemas.microsoft.com/office/drawing/2014/main" id="{ED9561B3-064B-15BD-EC5B-8655356BA042}"/>
              </a:ext>
            </a:extLst>
          </p:cNvPr>
          <p:cNvSpPr>
            <a:spLocks noGrp="1"/>
          </p:cNvSpPr>
          <p:nvPr>
            <p:ph type="sldNum" sz="quarter" idx="12"/>
          </p:nvPr>
        </p:nvSpPr>
        <p:spPr/>
        <p:txBody>
          <a:bodyPr/>
          <a:lstStyle/>
          <a:p>
            <a:fld id="{9C54E713-4D30-4F69-9D04-62996E400222}" type="slidenum">
              <a:rPr lang="en-US" altLang="en-US" smtClean="0"/>
              <a:pPr/>
              <a:t>36</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B3D97F-5BD3-4B01-91CA-82C9E9DE7AC6}"/>
              </a:ext>
            </a:extLst>
          </p:cNvPr>
          <p:cNvSpPr>
            <a:spLocks noGrp="1"/>
          </p:cNvSpPr>
          <p:nvPr>
            <p:ph idx="1"/>
          </p:nvPr>
        </p:nvSpPr>
        <p:spPr>
          <a:xfrm>
            <a:off x="453044" y="952182"/>
            <a:ext cx="8229600" cy="5556250"/>
          </a:xfrm>
        </p:spPr>
        <p:txBody>
          <a:bodyPr/>
          <a:lstStyle/>
          <a:p>
            <a:pPr>
              <a:spcBef>
                <a:spcPts val="0"/>
              </a:spcBef>
              <a:spcAft>
                <a:spcPts val="0"/>
              </a:spcAft>
              <a:buFont typeface="Wingdings" panose="05000000000000000000" pitchFamily="2" charset="2"/>
              <a:buChar char="q"/>
            </a:pPr>
            <a:r>
              <a:rPr lang="en-US" sz="1600" b="1" dirty="0">
                <a:effectLst/>
                <a:latin typeface="Arial" panose="020B0604020202020204" pitchFamily="34" charset="0"/>
                <a:ea typeface="Calibri" panose="020F0502020204030204" pitchFamily="34" charset="0"/>
                <a:cs typeface="Arial" panose="020B0604020202020204" pitchFamily="34" charset="0"/>
              </a:rPr>
              <a:t>The No FEAR Act of 2002, </a:t>
            </a:r>
            <a:r>
              <a:rPr lang="en-US" sz="1600" dirty="0">
                <a:latin typeface="Arial" panose="020B0604020202020204" pitchFamily="34" charset="0"/>
                <a:ea typeface="Calibri" panose="020F0502020204030204" pitchFamily="34" charset="0"/>
                <a:cs typeface="Arial" panose="020B0604020202020204" pitchFamily="34" charset="0"/>
              </a:rPr>
              <a:t>as amended by the Elijah E. Cummings Federal Employee Antidiscrimination Act of 2020, provides robust protections for federal employees, former employees and applicants for employment under existing discrimination, whistleblower protection, and retaliation laws. </a:t>
            </a:r>
            <a:r>
              <a:rPr lang="en-US" sz="1600" i="1" dirty="0">
                <a:latin typeface="Arial" panose="020B0604020202020204" pitchFamily="34" charset="0"/>
                <a:ea typeface="Calibri" panose="020F0502020204030204" pitchFamily="34" charset="0"/>
                <a:cs typeface="Arial" panose="020B0604020202020204" pitchFamily="34" charset="0"/>
              </a:rPr>
              <a:t>See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FF"/>
                </a:solidFill>
                <a:ea typeface="Calibri" panose="020F0502020204030204" pitchFamily="34" charset="0"/>
                <a:cs typeface="TimesNewRomanPSMT"/>
                <a:hlinkClick r:id="rId2">
                  <a:extLst>
                    <a:ext uri="{A12FA001-AC4F-418D-AE19-62706E023703}">
                      <ahyp:hlinkClr xmlns:ahyp="http://schemas.microsoft.com/office/drawing/2018/hyperlinkcolor" val="tx"/>
                    </a:ext>
                  </a:extLst>
                </a:hlinkClick>
              </a:rPr>
              <a:t>https://www.gsa.gov/portal/content/101344 </a:t>
            </a:r>
            <a:endParaRPr lang="en-US" sz="1600" dirty="0">
              <a:effectLst/>
              <a:ea typeface="Calibri" panose="020F0502020204030204" pitchFamily="34" charset="0"/>
              <a:cs typeface="TimesNewRomanPSMT"/>
            </a:endParaRPr>
          </a:p>
          <a:p>
            <a:pPr marR="0">
              <a:spcBef>
                <a:spcPts val="0"/>
              </a:spcBef>
              <a:spcAft>
                <a:spcPts val="0"/>
              </a:spcAft>
              <a:buFont typeface="Wingdings" panose="05000000000000000000" pitchFamily="2" charset="2"/>
              <a:buChar char="q"/>
            </a:pPr>
            <a:endParaRPr lang="en-US" sz="1600" dirty="0">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Font typeface="Wingdings" panose="05000000000000000000" pitchFamily="2" charset="2"/>
              <a:buChar char="q"/>
            </a:pPr>
            <a:r>
              <a:rPr lang="en-US" sz="1600" b="1" dirty="0">
                <a:effectLst/>
                <a:latin typeface="Arial" panose="020B0604020202020204" pitchFamily="34" charset="0"/>
                <a:ea typeface="Calibri" panose="020F0502020204030204" pitchFamily="34" charset="0"/>
                <a:cs typeface="Arial" panose="020B0604020202020204" pitchFamily="34" charset="0"/>
              </a:rPr>
              <a:t>The No FEAR Act requires that </a:t>
            </a:r>
            <a:r>
              <a:rPr lang="en-US" sz="1600" dirty="0">
                <a:effectLst/>
                <a:latin typeface="Arial" panose="020B0604020202020204" pitchFamily="34" charset="0"/>
                <a:ea typeface="Calibri" panose="020F0502020204030204" pitchFamily="34" charset="0"/>
                <a:cs typeface="Arial" panose="020B0604020202020204" pitchFamily="34" charset="0"/>
              </a:rPr>
              <a:t>“…Federal agencies be accountable for violations of anti-discrimination and whistleblower protection laws” by:</a:t>
            </a:r>
          </a:p>
          <a:p>
            <a:pPr marL="0" marR="0" indent="0">
              <a:spcBef>
                <a:spcPts val="0"/>
              </a:spcBef>
              <a:spcAft>
                <a:spcPts val="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Wingdings" panose="05000000000000000000" pitchFamily="2" charset="2"/>
              <a:buChar char="q"/>
            </a:pPr>
            <a:r>
              <a:rPr lang="en-US" sz="1600" dirty="0">
                <a:effectLst/>
                <a:latin typeface="Arial" panose="020B0604020202020204" pitchFamily="34" charset="0"/>
                <a:ea typeface="Calibri" panose="020F0502020204030204" pitchFamily="34" charset="0"/>
                <a:cs typeface="Arial" panose="020B0604020202020204" pitchFamily="34" charset="0"/>
              </a:rPr>
              <a:t>Notifying employees and applicants for employment about their rights under the Federal anti-discrimination and whistleblower laws.</a:t>
            </a:r>
          </a:p>
          <a:p>
            <a:pPr lvl="1">
              <a:spcBef>
                <a:spcPts val="0"/>
              </a:spcBef>
              <a:spcAft>
                <a:spcPts val="0"/>
              </a:spcAft>
              <a:buFont typeface="Wingdings" panose="05000000000000000000"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Providing training to their employees on the rights and remedies available under anti-discrimination and whistleblower laws.</a:t>
            </a:r>
          </a:p>
          <a:p>
            <a:pPr lvl="1">
              <a:spcBef>
                <a:spcPts val="0"/>
              </a:spcBef>
              <a:spcAft>
                <a:spcPts val="0"/>
              </a:spcAft>
              <a:buFont typeface="Wingdings" panose="05000000000000000000"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Posting data on their public websites about EEO complaints filed, findings made, and outcomes.</a:t>
            </a:r>
          </a:p>
          <a:p>
            <a:pPr lvl="1">
              <a:spcBef>
                <a:spcPts val="0"/>
              </a:spcBef>
              <a:spcAft>
                <a:spcPts val="0"/>
              </a:spcAft>
              <a:buFont typeface="Wingdings" panose="05000000000000000000"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Paying </a:t>
            </a:r>
            <a:r>
              <a:rPr lang="en-US" sz="1600" dirty="0">
                <a:latin typeface="Arial" panose="020B0604020202020204" pitchFamily="34" charset="0"/>
                <a:ea typeface="+mn-ea"/>
                <a:cs typeface="Arial" panose="020B0604020202020204" pitchFamily="34" charset="0"/>
              </a:rPr>
              <a:t>awards, judgments, and settlements from Federal lawsuits and the administrative complaint process involving discrimination and whistleblower retaliation from their own funds.</a:t>
            </a:r>
          </a:p>
          <a:p>
            <a:pPr lvl="1">
              <a:spcBef>
                <a:spcPts val="0"/>
              </a:spcBef>
              <a:spcAft>
                <a:spcPts val="0"/>
              </a:spcAft>
              <a:buFont typeface="Wingdings" panose="05000000000000000000" pitchFamily="2" charset="2"/>
              <a:buChar char="q"/>
            </a:pPr>
            <a:r>
              <a:rPr lang="en-US" sz="1600" dirty="0">
                <a:latin typeface="Arial" panose="020B0604020202020204" pitchFamily="34" charset="0"/>
                <a:ea typeface="Calibri" panose="020F0502020204030204" pitchFamily="34" charset="0"/>
                <a:cs typeface="Arial" panose="020B0604020202020204" pitchFamily="34" charset="0"/>
              </a:rPr>
              <a:t>Annotating personnel records to note adverse action taken against employees determined to have committed an act of discrimination or retaliation.</a:t>
            </a:r>
            <a:endParaRPr lang="en-US" sz="9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F179294-6330-454E-9323-339FBA431CDB}"/>
              </a:ext>
            </a:extLst>
          </p:cNvPr>
          <p:cNvSpPr>
            <a:spLocks noGrp="1"/>
          </p:cNvSpPr>
          <p:nvPr>
            <p:ph type="sldNum" sz="quarter" idx="12"/>
          </p:nvPr>
        </p:nvSpPr>
        <p:spPr/>
        <p:txBody>
          <a:bodyPr/>
          <a:lstStyle/>
          <a:p>
            <a:fld id="{9C54E713-4D30-4F69-9D04-62996E400222}" type="slidenum">
              <a:rPr lang="en-US" altLang="en-US" smtClean="0"/>
              <a:pPr/>
              <a:t>4</a:t>
            </a:fld>
            <a:endParaRPr lang="en-US" altLang="en-US" dirty="0"/>
          </a:p>
        </p:txBody>
      </p:sp>
      <p:sp>
        <p:nvSpPr>
          <p:cNvPr id="5" name="Rectangle 4">
            <a:extLst>
              <a:ext uri="{FF2B5EF4-FFF2-40B4-BE49-F238E27FC236}">
                <a16:creationId xmlns:a16="http://schemas.microsoft.com/office/drawing/2014/main" id="{5F5B15FB-C2A6-40B0-A8A0-7F0C40F4C9EF}"/>
              </a:ext>
            </a:extLst>
          </p:cNvPr>
          <p:cNvSpPr>
            <a:spLocks noChangeArrowheads="1"/>
          </p:cNvSpPr>
          <p:nvPr/>
        </p:nvSpPr>
        <p:spPr bwMode="auto">
          <a:xfrm>
            <a:off x="0" y="87868"/>
            <a:ext cx="914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u="sng" dirty="0">
                <a:cs typeface="Arial" panose="020B0604020202020204" pitchFamily="34" charset="0"/>
              </a:rPr>
              <a:t>No FEAR Act</a:t>
            </a:r>
          </a:p>
        </p:txBody>
      </p:sp>
    </p:spTree>
    <p:extLst>
      <p:ext uri="{BB962C8B-B14F-4D97-AF65-F5344CB8AC3E}">
        <p14:creationId xmlns:p14="http://schemas.microsoft.com/office/powerpoint/2010/main" val="280884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B9747A-8E52-359E-4A9A-0B5A262DFC1D}"/>
              </a:ext>
            </a:extLst>
          </p:cNvPr>
          <p:cNvSpPr>
            <a:spLocks noGrp="1"/>
          </p:cNvSpPr>
          <p:nvPr>
            <p:ph type="title"/>
          </p:nvPr>
        </p:nvSpPr>
        <p:spPr>
          <a:xfrm>
            <a:off x="457200" y="2362200"/>
            <a:ext cx="8077200" cy="1371600"/>
          </a:xfrm>
        </p:spPr>
        <p:txBody>
          <a:bodyPr/>
          <a:lstStyle/>
          <a:p>
            <a:r>
              <a:rPr lang="en-US" sz="4800" b="1" dirty="0">
                <a:latin typeface="Arial" panose="020B0604020202020204" pitchFamily="34" charset="0"/>
                <a:cs typeface="Arial" panose="020B0604020202020204" pitchFamily="34" charset="0"/>
              </a:rPr>
              <a:t>Army EEO Policy and Procedures</a:t>
            </a:r>
          </a:p>
        </p:txBody>
      </p:sp>
      <p:sp>
        <p:nvSpPr>
          <p:cNvPr id="8" name="Slide Number Placeholder 7">
            <a:extLst>
              <a:ext uri="{FF2B5EF4-FFF2-40B4-BE49-F238E27FC236}">
                <a16:creationId xmlns:a16="http://schemas.microsoft.com/office/drawing/2014/main" id="{214D35FE-A680-3B60-FA26-D8064D0B64C4}"/>
              </a:ext>
            </a:extLst>
          </p:cNvPr>
          <p:cNvSpPr>
            <a:spLocks noGrp="1"/>
          </p:cNvSpPr>
          <p:nvPr>
            <p:ph type="sldNum" sz="quarter" idx="12"/>
          </p:nvPr>
        </p:nvSpPr>
        <p:spPr/>
        <p:txBody>
          <a:bodyPr/>
          <a:lstStyle/>
          <a:p>
            <a:fld id="{9C54E713-4D30-4F69-9D04-62996E400222}" type="slidenum">
              <a:rPr lang="en-US" altLang="en-US" smtClean="0"/>
              <a:pPr/>
              <a:t>5</a:t>
            </a:fld>
            <a:endParaRPr lang="en-US" altLang="en-US" dirty="0"/>
          </a:p>
        </p:txBody>
      </p:sp>
    </p:spTree>
    <p:extLst>
      <p:ext uri="{BB962C8B-B14F-4D97-AF65-F5344CB8AC3E}">
        <p14:creationId xmlns:p14="http://schemas.microsoft.com/office/powerpoint/2010/main" val="265110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229600" cy="5029200"/>
          </a:xfrm>
        </p:spPr>
        <p:txBody>
          <a:bodyPr rtlCol="0">
            <a:noAutofit/>
          </a:bodyPr>
          <a:lstStyle/>
          <a:p>
            <a:pPr eaLnBrk="1" fontAlgn="auto" hangingPunct="1">
              <a:spcAft>
                <a:spcPts val="0"/>
              </a:spcAft>
              <a:buFont typeface="Wingdings" panose="05000000000000000000" pitchFamily="2" charset="2"/>
              <a:buChar char="q"/>
              <a:defRPr/>
            </a:pPr>
            <a:r>
              <a:rPr lang="en-US" sz="1600" b="1" dirty="0">
                <a:solidFill>
                  <a:srgbClr val="000000"/>
                </a:solidFill>
                <a:latin typeface="Arial" panose="020B0604020202020204" pitchFamily="34" charset="0"/>
                <a:ea typeface="+mn-ea"/>
                <a:cs typeface="Arial" panose="020B0604020202020204" pitchFamily="34" charset="0"/>
              </a:rPr>
              <a:t>Federal anti-discrimination laws protect </a:t>
            </a:r>
            <a:r>
              <a:rPr lang="en-US" sz="1600" dirty="0">
                <a:solidFill>
                  <a:srgbClr val="000000"/>
                </a:solidFill>
                <a:latin typeface="Arial" panose="020B0604020202020204" pitchFamily="34" charset="0"/>
                <a:ea typeface="+mn-ea"/>
                <a:cs typeface="Arial" panose="020B0604020202020204" pitchFamily="34" charset="0"/>
              </a:rPr>
              <a:t>employees </a:t>
            </a:r>
            <a:r>
              <a:rPr lang="en-US" sz="1600" dirty="0">
                <a:latin typeface="Arial" panose="020B0604020202020204" pitchFamily="34" charset="0"/>
                <a:ea typeface="+mn-ea"/>
                <a:cs typeface="Arial" panose="020B0604020202020204" pitchFamily="34" charset="0"/>
              </a:rPr>
              <a:t>from unlawful </a:t>
            </a:r>
            <a:r>
              <a:rPr lang="en-US" sz="1600" dirty="0">
                <a:solidFill>
                  <a:srgbClr val="000000"/>
                </a:solidFill>
                <a:latin typeface="Arial" panose="020B0604020202020204" pitchFamily="34" charset="0"/>
                <a:ea typeface="+mn-ea"/>
                <a:cs typeface="Arial" panose="020B0604020202020204" pitchFamily="34" charset="0"/>
              </a:rPr>
              <a:t>discrimination in the terms, conditions, and benefits of their employment. Some examples of these include:</a:t>
            </a:r>
          </a:p>
          <a:p>
            <a:pPr marL="822960" lvl="1" indent="-457200" eaLnBrk="1" fontAlgn="auto" hangingPunct="1">
              <a:spcBef>
                <a:spcPts val="1200"/>
              </a:spcBef>
              <a:spcAft>
                <a:spcPts val="0"/>
              </a:spcAft>
              <a:buSzPct val="100000"/>
              <a:buFont typeface="Wingdings" panose="05000000000000000000" pitchFamily="2" charset="2"/>
              <a:buChar char="q"/>
              <a:defRPr/>
            </a:pPr>
            <a:r>
              <a:rPr lang="en-US" sz="1600" dirty="0">
                <a:solidFill>
                  <a:srgbClr val="000000"/>
                </a:solidFill>
                <a:latin typeface="Arial" panose="020B0604020202020204" pitchFamily="34" charset="0"/>
                <a:ea typeface="+mn-ea"/>
                <a:cs typeface="Arial" panose="020B0604020202020204" pitchFamily="34" charset="0"/>
              </a:rPr>
              <a:t>Hiring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25" dirty="0">
                <a:solidFill>
                  <a:srgbClr val="000000"/>
                </a:solidFill>
                <a:latin typeface="Arial" panose="020B0604020202020204" pitchFamily="34" charset="0"/>
                <a:ea typeface="+mn-ea"/>
                <a:cs typeface="Arial" panose="020B0604020202020204" pitchFamily="34" charset="0"/>
              </a:rPr>
              <a:t>Promotion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20" dirty="0">
                <a:solidFill>
                  <a:srgbClr val="000000"/>
                </a:solidFill>
                <a:latin typeface="Arial" panose="020B0604020202020204" pitchFamily="34" charset="0"/>
                <a:ea typeface="+mn-ea"/>
                <a:cs typeface="Arial" panose="020B0604020202020204" pitchFamily="34" charset="0"/>
              </a:rPr>
              <a:t>Reassignments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latin typeface="Arial" panose="020B0604020202020204" pitchFamily="34" charset="0"/>
                <a:ea typeface="+mn-ea"/>
                <a:cs typeface="Arial" panose="020B0604020202020204" pitchFamily="34" charset="0"/>
              </a:rPr>
              <a:t>Pay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105" dirty="0">
                <a:solidFill>
                  <a:srgbClr val="000000"/>
                </a:solidFill>
                <a:latin typeface="Arial" panose="020B0604020202020204" pitchFamily="34" charset="0"/>
                <a:ea typeface="+mn-ea"/>
                <a:cs typeface="Arial" panose="020B0604020202020204" pitchFamily="34" charset="0"/>
              </a:rPr>
              <a:t>Leave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75" dirty="0">
                <a:solidFill>
                  <a:srgbClr val="000000"/>
                </a:solidFill>
                <a:latin typeface="Arial" panose="020B0604020202020204" pitchFamily="34" charset="0"/>
                <a:ea typeface="+mn-ea"/>
                <a:cs typeface="Arial" panose="020B0604020202020204" pitchFamily="34" charset="0"/>
              </a:rPr>
              <a:t>Awards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15" dirty="0">
                <a:solidFill>
                  <a:srgbClr val="000000"/>
                </a:solidFill>
                <a:latin typeface="Arial" panose="020B0604020202020204" pitchFamily="34" charset="0"/>
                <a:ea typeface="+mn-ea"/>
                <a:cs typeface="Arial" panose="020B0604020202020204" pitchFamily="34" charset="0"/>
              </a:rPr>
              <a:t>Performance Evaluations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latin typeface="Arial" panose="020B0604020202020204" pitchFamily="34" charset="0"/>
                <a:ea typeface="+mn-ea"/>
                <a:cs typeface="Arial" panose="020B0604020202020204" pitchFamily="34" charset="0"/>
              </a:rPr>
              <a:t>Training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latin typeface="Arial" panose="020B0604020202020204" pitchFamily="34" charset="0"/>
                <a:ea typeface="+mn-ea"/>
                <a:cs typeface="Arial" panose="020B0604020202020204" pitchFamily="34" charset="0"/>
              </a:rPr>
              <a:t>Career Development Programs</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latin typeface="Arial" panose="020B0604020202020204" pitchFamily="34" charset="0"/>
                <a:ea typeface="+mn-ea"/>
                <a:cs typeface="Arial" panose="020B0604020202020204" pitchFamily="34" charset="0"/>
              </a:rPr>
              <a:t>Job Classification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latin typeface="Arial" panose="020B0604020202020204" pitchFamily="34" charset="0"/>
                <a:ea typeface="+mn-ea"/>
                <a:cs typeface="Arial" panose="020B0604020202020204" pitchFamily="34" charset="0"/>
              </a:rPr>
              <a:t>Reprimands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dirty="0">
                <a:solidFill>
                  <a:srgbClr val="000000"/>
                </a:solidFill>
                <a:latin typeface="Arial" panose="020B0604020202020204" pitchFamily="34" charset="0"/>
                <a:ea typeface="+mn-ea"/>
                <a:cs typeface="Arial" panose="020B0604020202020204" pitchFamily="34" charset="0"/>
              </a:rPr>
              <a:t>Suspensions </a:t>
            </a:r>
          </a:p>
          <a:p>
            <a:pPr marL="822960" lvl="1" indent="-457200" eaLnBrk="1" fontAlgn="auto" hangingPunct="1">
              <a:spcBef>
                <a:spcPts val="0"/>
              </a:spcBef>
              <a:spcAft>
                <a:spcPts val="0"/>
              </a:spcAft>
              <a:buSzPct val="100000"/>
              <a:buFont typeface="Wingdings" panose="05000000000000000000" pitchFamily="2" charset="2"/>
              <a:buChar char="q"/>
              <a:defRPr/>
            </a:pPr>
            <a:r>
              <a:rPr lang="en-US" sz="1600" spc="-5" dirty="0">
                <a:solidFill>
                  <a:srgbClr val="000000"/>
                </a:solidFill>
                <a:latin typeface="Arial" panose="020B0604020202020204" pitchFamily="34" charset="0"/>
                <a:ea typeface="+mn-ea"/>
                <a:cs typeface="Arial" panose="020B0604020202020204" pitchFamily="34" charset="0"/>
              </a:rPr>
              <a:t>Terminations </a:t>
            </a:r>
          </a:p>
        </p:txBody>
      </p:sp>
      <p:pic>
        <p:nvPicPr>
          <p:cNvPr id="2" name="Picture 1" descr="US Capito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038600" cy="2692400"/>
          </a:xfrm>
          <a:prstGeom prst="rect">
            <a:avLst/>
          </a:prstGeom>
          <a:noFill/>
          <a:ln w="9525">
            <a:solidFill>
              <a:srgbClr val="404040"/>
            </a:solidFill>
            <a:miter lim="800000"/>
            <a:headEnd/>
            <a:tailEnd/>
          </a:ln>
          <a:effectLst>
            <a:outerShdw blurRad="53975" dist="63500" dir="2700000" algn="tl" rotWithShape="0">
              <a:srgbClr val="808080">
                <a:alpha val="39999"/>
              </a:srgbClr>
            </a:outerShdw>
          </a:effectLst>
          <a:extLst>
            <a:ext uri="{909E8E84-426E-40dd-AFC4-6F175D3DCCD1}">
              <a14:hiddenFill xmlns=""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9C9A560-CFBA-8E45-F957-5470E081B5E8}"/>
              </a:ext>
            </a:extLst>
          </p:cNvPr>
          <p:cNvSpPr>
            <a:spLocks noGrp="1"/>
          </p:cNvSpPr>
          <p:nvPr>
            <p:ph type="sldNum" sz="quarter" idx="12"/>
          </p:nvPr>
        </p:nvSpPr>
        <p:spPr/>
        <p:txBody>
          <a:bodyPr/>
          <a:lstStyle/>
          <a:p>
            <a:fld id="{9C54E713-4D30-4F69-9D04-62996E400222}" type="slidenum">
              <a:rPr lang="en-US" altLang="en-US" smtClean="0"/>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990600"/>
            <a:ext cx="5189106" cy="1840558"/>
          </a:xfrm>
        </p:spPr>
        <p:txBody>
          <a:bodyPr>
            <a:noAutofit/>
          </a:bodyPr>
          <a:lstStyle/>
          <a:p>
            <a:pPr>
              <a:lnSpc>
                <a:spcPct val="90000"/>
              </a:lnSpc>
              <a:buFont typeface="Wingdings" panose="05000000000000000000" pitchFamily="2" charset="2"/>
              <a:buChar char="q"/>
            </a:pPr>
            <a:r>
              <a:rPr lang="en-US" altLang="en-US" sz="1600" b="1" u="sng" dirty="0">
                <a:latin typeface="Arial" panose="020B0604020202020204" pitchFamily="34" charset="0"/>
                <a:cs typeface="Arial" panose="020B0604020202020204" pitchFamily="34" charset="0"/>
              </a:rPr>
              <a:t>Retaliation</a:t>
            </a:r>
          </a:p>
          <a:p>
            <a:pPr marL="0" indent="0">
              <a:lnSpc>
                <a:spcPct val="90000"/>
              </a:lnSpc>
              <a:buFont typeface="Arial" panose="020B0604020202020204" pitchFamily="34" charset="0"/>
              <a:buNone/>
            </a:pPr>
            <a:r>
              <a:rPr lang="en-US" altLang="en-US" sz="1600" dirty="0">
                <a:latin typeface="Arial" panose="020B0604020202020204" pitchFamily="34" charset="0"/>
                <a:cs typeface="Arial" panose="020B0604020202020204" pitchFamily="34" charset="0"/>
              </a:rPr>
              <a:t>Federal agency officials may not fire, demote, harass, or otherwise “retaliate” against applicants or employees</a:t>
            </a:r>
            <a:r>
              <a:rPr lang="en-US" altLang="en-US" sz="1600" strike="sngStrike"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because they </a:t>
            </a:r>
            <a:r>
              <a:rPr lang="en-US" sz="1600" b="0" i="0" dirty="0">
                <a:effectLst/>
                <a:latin typeface="Arial" panose="020B0604020202020204" pitchFamily="34" charset="0"/>
                <a:cs typeface="Arial" panose="020B0604020202020204" pitchFamily="34" charset="0"/>
              </a:rPr>
              <a:t>exercised their rights under any of the Federal antidiscrimination or whistleblower protections laws</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2"/>
              </a:rPr>
              <a:t>https://www.opm.gov//equal-employment-opportunity/no-fear-act/#url=Notice</a:t>
            </a:r>
            <a:endParaRPr lang="en-US" altLang="en-US" sz="1600" dirty="0">
              <a:latin typeface="Arial" panose="020B0604020202020204" pitchFamily="34" charset="0"/>
              <a:cs typeface="Arial" panose="020B0604020202020204" pitchFamily="34" charset="0"/>
            </a:endParaRPr>
          </a:p>
          <a:p>
            <a:pPr marL="0" indent="0">
              <a:lnSpc>
                <a:spcPct val="90000"/>
              </a:lnSpc>
              <a:buFont typeface="Arial" panose="020B0604020202020204" pitchFamily="34" charset="0"/>
              <a:buNone/>
            </a:pPr>
            <a:endParaRPr lang="en-US" altLang="en-US" sz="1600" dirty="0">
              <a:latin typeface="Arial" panose="020B0604020202020204" pitchFamily="34" charset="0"/>
              <a:cs typeface="Arial" panose="020B0604020202020204" pitchFamily="34" charset="0"/>
            </a:endParaRPr>
          </a:p>
        </p:txBody>
      </p:sp>
      <p:sp>
        <p:nvSpPr>
          <p:cNvPr id="30723" name="Rectangle 4"/>
          <p:cNvSpPr>
            <a:spLocks noChangeArrowheads="1"/>
          </p:cNvSpPr>
          <p:nvPr/>
        </p:nvSpPr>
        <p:spPr bwMode="auto">
          <a:xfrm>
            <a:off x="0" y="87868"/>
            <a:ext cx="914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u="sng" dirty="0">
                <a:cs typeface="Arial" panose="020B0604020202020204" pitchFamily="34" charset="0"/>
              </a:rPr>
              <a:t>Retaliation and Reprisal</a:t>
            </a:r>
          </a:p>
        </p:txBody>
      </p:sp>
      <p:pic>
        <p:nvPicPr>
          <p:cNvPr id="3" name="Picture 2" descr="Payback button on the keyboard" title="Payback button on the key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501" y="2438400"/>
            <a:ext cx="3365019" cy="3124200"/>
          </a:xfrm>
          <a:prstGeom prst="rect">
            <a:avLst/>
          </a:prstGeom>
        </p:spPr>
      </p:pic>
      <p:sp>
        <p:nvSpPr>
          <p:cNvPr id="6" name="Content Placeholder 2">
            <a:extLst>
              <a:ext uri="{FF2B5EF4-FFF2-40B4-BE49-F238E27FC236}">
                <a16:creationId xmlns:a16="http://schemas.microsoft.com/office/drawing/2014/main" id="{92AE1163-7E38-4BFA-8516-5890704B2604}"/>
              </a:ext>
            </a:extLst>
          </p:cNvPr>
          <p:cNvSpPr txBox="1">
            <a:spLocks/>
          </p:cNvSpPr>
          <p:nvPr/>
        </p:nvSpPr>
        <p:spPr bwMode="auto">
          <a:xfrm>
            <a:off x="228600" y="3274303"/>
            <a:ext cx="6019800" cy="2891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n-US" altLang="en-US" sz="1600" b="1" u="sng" dirty="0">
                <a:latin typeface="Arial" panose="020B0604020202020204" pitchFamily="34" charset="0"/>
                <a:cs typeface="Arial" panose="020B0604020202020204" pitchFamily="34" charset="0"/>
              </a:rPr>
              <a:t>Reprisal</a:t>
            </a:r>
          </a:p>
          <a:p>
            <a:pPr marL="0" indent="0">
              <a:lnSpc>
                <a:spcPct val="90000"/>
              </a:lnSpc>
              <a:buNone/>
            </a:pPr>
            <a:r>
              <a:rPr lang="en-US" altLang="en-US" sz="1600" dirty="0">
                <a:latin typeface="Arial" panose="020B0604020202020204" pitchFamily="34" charset="0"/>
                <a:cs typeface="Arial" panose="020B0604020202020204" pitchFamily="34" charset="0"/>
              </a:rPr>
              <a:t>Discrimination based on reprisal occurs when management </a:t>
            </a:r>
          </a:p>
          <a:p>
            <a:pPr marL="0" indent="0">
              <a:lnSpc>
                <a:spcPct val="90000"/>
              </a:lnSpc>
              <a:buNone/>
            </a:pPr>
            <a:r>
              <a:rPr lang="en-US" altLang="en-US" sz="1600" dirty="0">
                <a:latin typeface="Arial" panose="020B0604020202020204" pitchFamily="34" charset="0"/>
                <a:cs typeface="Arial" panose="020B0604020202020204" pitchFamily="34" charset="0"/>
              </a:rPr>
              <a:t>treats employees differently because they are, or were, </a:t>
            </a:r>
          </a:p>
          <a:p>
            <a:pPr marL="0" indent="0">
              <a:lnSpc>
                <a:spcPct val="90000"/>
              </a:lnSpc>
              <a:buNone/>
            </a:pPr>
            <a:r>
              <a:rPr lang="en-US" altLang="en-US" sz="1600" dirty="0">
                <a:latin typeface="Arial" panose="020B0604020202020204" pitchFamily="34" charset="0"/>
                <a:cs typeface="Arial" panose="020B0604020202020204" pitchFamily="34" charset="0"/>
              </a:rPr>
              <a:t>involved in a protected EEO activity. Examples of protected activities include seeking or participating in EEO counseling, providing testimony in an EEO investigation or at an EEO </a:t>
            </a:r>
          </a:p>
          <a:p>
            <a:pPr marL="0" indent="0">
              <a:lnSpc>
                <a:spcPct val="90000"/>
              </a:lnSpc>
              <a:buNone/>
            </a:pPr>
            <a:r>
              <a:rPr lang="en-US" altLang="en-US" sz="1600" dirty="0">
                <a:latin typeface="Arial" panose="020B0604020202020204" pitchFamily="34" charset="0"/>
                <a:cs typeface="Arial" panose="020B0604020202020204" pitchFamily="34" charset="0"/>
              </a:rPr>
              <a:t>hearing, filing a discrimination complaint, speaking out </a:t>
            </a:r>
          </a:p>
          <a:p>
            <a:pPr marL="0" indent="0">
              <a:lnSpc>
                <a:spcPct val="90000"/>
              </a:lnSpc>
              <a:buNone/>
            </a:pPr>
            <a:r>
              <a:rPr lang="en-US" altLang="en-US" sz="1600" dirty="0">
                <a:latin typeface="Arial" panose="020B0604020202020204" pitchFamily="34" charset="0"/>
                <a:cs typeface="Arial" panose="020B0604020202020204" pitchFamily="34" charset="0"/>
              </a:rPr>
              <a:t>against perceived discriminatory act, or requesting or </a:t>
            </a:r>
          </a:p>
          <a:p>
            <a:pPr marL="0" indent="0">
              <a:lnSpc>
                <a:spcPct val="90000"/>
              </a:lnSpc>
              <a:buNone/>
            </a:pPr>
            <a:r>
              <a:rPr lang="en-US" altLang="en-US" sz="1600" dirty="0">
                <a:latin typeface="Arial" panose="020B0604020202020204" pitchFamily="34" charset="0"/>
                <a:cs typeface="Arial" panose="020B0604020202020204" pitchFamily="34" charset="0"/>
              </a:rPr>
              <a:t>receiving a reasonable accommodation.  </a:t>
            </a:r>
          </a:p>
        </p:txBody>
      </p:sp>
      <p:sp>
        <p:nvSpPr>
          <p:cNvPr id="4" name="TextBox 3">
            <a:extLst>
              <a:ext uri="{FF2B5EF4-FFF2-40B4-BE49-F238E27FC236}">
                <a16:creationId xmlns:a16="http://schemas.microsoft.com/office/drawing/2014/main" id="{E2A4FB23-AFB8-6B66-8718-EB3DA34F10B4}"/>
              </a:ext>
            </a:extLst>
          </p:cNvPr>
          <p:cNvSpPr txBox="1"/>
          <p:nvPr/>
        </p:nvSpPr>
        <p:spPr>
          <a:xfrm>
            <a:off x="304800" y="6042636"/>
            <a:ext cx="8042586" cy="246221"/>
          </a:xfrm>
          <a:prstGeom prst="rect">
            <a:avLst/>
          </a:prstGeom>
          <a:noFill/>
        </p:spPr>
        <p:txBody>
          <a:bodyPr wrap="none" rtlCol="0">
            <a:spAutoFit/>
          </a:bodyPr>
          <a:lstStyle/>
          <a:p>
            <a:r>
              <a:rPr lang="en-US" altLang="en-US" sz="1000" dirty="0"/>
              <a:t>Source (s): AR 690-12, “Equal Employment Opportunity and Diversity” and https://www.eeoc.gov/laws/guidance/retaliationreprisal-brochure</a:t>
            </a:r>
            <a:endParaRPr lang="en-US" sz="1000" dirty="0"/>
          </a:p>
        </p:txBody>
      </p:sp>
      <p:sp>
        <p:nvSpPr>
          <p:cNvPr id="2" name="Slide Number Placeholder 1">
            <a:extLst>
              <a:ext uri="{FF2B5EF4-FFF2-40B4-BE49-F238E27FC236}">
                <a16:creationId xmlns:a16="http://schemas.microsoft.com/office/drawing/2014/main" id="{2C81AD25-04AB-91B4-AFA5-62DFFEC9B178}"/>
              </a:ext>
            </a:extLst>
          </p:cNvPr>
          <p:cNvSpPr>
            <a:spLocks noGrp="1"/>
          </p:cNvSpPr>
          <p:nvPr>
            <p:ph type="sldNum" sz="quarter" idx="12"/>
          </p:nvPr>
        </p:nvSpPr>
        <p:spPr/>
        <p:txBody>
          <a:bodyPr/>
          <a:lstStyle/>
          <a:p>
            <a:fld id="{9C54E713-4D30-4F69-9D04-62996E400222}" type="slidenum">
              <a:rPr lang="en-US" altLang="en-US" smtClean="0"/>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28600" y="1066800"/>
            <a:ext cx="8839200" cy="5029200"/>
          </a:xfrm>
        </p:spPr>
        <p:txBody>
          <a:bodyPr/>
          <a:lstStyle/>
          <a:p>
            <a:pPr marL="0" indent="0">
              <a:buFont typeface="Arial" panose="020B0604020202020204" pitchFamily="34" charset="0"/>
              <a:buNone/>
            </a:pPr>
            <a:r>
              <a:rPr lang="en-US" altLang="en-US" sz="1100" dirty="0">
                <a:latin typeface="Arial" panose="020B0604020202020204" pitchFamily="34" charset="0"/>
                <a:cs typeface="Arial" panose="020B0604020202020204" pitchFamily="34" charset="0"/>
              </a:rPr>
              <a:t>The Army is committed to developing and maintaining a professional workplace in which all individuals are treated with dignity and respect, and supervisors have a legitimate, non-discriminatory reason for every personnel action and employment decision. This includes ensuring an environment for Army civilian employees free from discrimination on any of the following bases, in all aspects of employment, in accordance with anti-discrimination laws: </a:t>
            </a:r>
          </a:p>
          <a:p>
            <a:pPr marL="0" indent="0">
              <a:buFont typeface="Arial" panose="020B0604020202020204" pitchFamily="34" charset="0"/>
              <a:buNone/>
            </a:pPr>
            <a:r>
              <a:rPr lang="en-US" altLang="en-US" sz="1100" dirty="0">
                <a:latin typeface="Arial" panose="020B0604020202020204" pitchFamily="34" charset="0"/>
                <a:cs typeface="Arial" panose="020B0604020202020204" pitchFamily="34" charset="0"/>
              </a:rPr>
              <a:t> </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Race </a:t>
            </a:r>
            <a:r>
              <a:rPr lang="en-US" altLang="en-US" sz="1100" dirty="0">
                <a:latin typeface="Arial" panose="020B0604020202020204" pitchFamily="34" charset="0"/>
                <a:cs typeface="Arial" panose="020B0604020202020204" pitchFamily="34" charset="0"/>
              </a:rPr>
              <a:t>to include personal characteristics associated with race such as hair texture, skin color, or certain facial features.</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Color</a:t>
            </a:r>
            <a:r>
              <a:rPr lang="en-US" altLang="en-US" sz="1100" dirty="0">
                <a:latin typeface="Arial" panose="020B0604020202020204" pitchFamily="34" charset="0"/>
                <a:cs typeface="Arial" panose="020B0604020202020204" pitchFamily="34" charset="0"/>
              </a:rPr>
              <a:t> of skin or complexion.</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Religion </a:t>
            </a:r>
            <a:r>
              <a:rPr lang="en-US" altLang="en-US" sz="1100" dirty="0">
                <a:latin typeface="Arial" panose="020B0604020202020204" pitchFamily="34" charset="0"/>
                <a:cs typeface="Arial" panose="020B0604020202020204" pitchFamily="34" charset="0"/>
              </a:rPr>
              <a:t>(for example, an employee cannot be forced to participate or not to participate in a religious activity as a condition of employment, and reasonable accommodations must be provided unless they result in undue burden on the organization).</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Sex </a:t>
            </a:r>
            <a:r>
              <a:rPr lang="en-US" altLang="en-US" sz="1100" dirty="0">
                <a:latin typeface="Arial" panose="020B0604020202020204" pitchFamily="34" charset="0"/>
                <a:cs typeface="Arial" panose="020B0604020202020204" pitchFamily="34" charset="0"/>
              </a:rPr>
              <a:t>(including sexual orientation, gender identity, pregnancy, childbirth, and medical conditions related to pregnancy or childbirth). </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National origin </a:t>
            </a:r>
            <a:r>
              <a:rPr lang="en-US" altLang="en-US" sz="1100" dirty="0">
                <a:latin typeface="Arial" panose="020B0604020202020204" pitchFamily="34" charset="0"/>
                <a:cs typeface="Arial" panose="020B0604020202020204" pitchFamily="34" charset="0"/>
              </a:rPr>
              <a:t>(being from a particular country or part of the world, appearance of a certain ethnic background, having an accent)</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Age (forty and over)</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Disability</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Genetic information (individual or family medical history </a:t>
            </a:r>
            <a:r>
              <a:rPr lang="en-US" altLang="en-US" sz="1100" dirty="0">
                <a:latin typeface="Arial" panose="020B0604020202020204" pitchFamily="34" charset="0"/>
                <a:cs typeface="Arial" panose="020B0604020202020204" pitchFamily="34" charset="0"/>
              </a:rPr>
              <a:t>or genetic tests; such information is not to be requested and supervisors should seek to avoid participating in conversations where genetic information might be revealed)</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Reprisal or retaliation for opposing </a:t>
            </a:r>
            <a:r>
              <a:rPr lang="en-US" altLang="en-US" sz="1100" dirty="0">
                <a:latin typeface="Arial" panose="020B0604020202020204" pitchFamily="34" charset="0"/>
                <a:cs typeface="Arial" panose="020B0604020202020204" pitchFamily="34" charset="0"/>
              </a:rPr>
              <a:t>discrimination, participating in discrimination complaint activities, such as being a witness for another employee, or requesting or receiving a reasonable accommodation.</a:t>
            </a:r>
          </a:p>
          <a:p>
            <a:pPr>
              <a:lnSpc>
                <a:spcPct val="150000"/>
              </a:lnSpc>
              <a:buFont typeface="Wingdings" panose="05000000000000000000" pitchFamily="2" charset="2"/>
              <a:buChar char="q"/>
            </a:pPr>
            <a:r>
              <a:rPr lang="en-US" altLang="en-US" sz="1100" b="1" dirty="0">
                <a:latin typeface="Arial" panose="020B0604020202020204" pitchFamily="34" charset="0"/>
                <a:cs typeface="Arial" panose="020B0604020202020204" pitchFamily="34" charset="0"/>
              </a:rPr>
              <a:t>Association</a:t>
            </a:r>
            <a:r>
              <a:rPr lang="en-US" altLang="en-US" sz="1100" dirty="0">
                <a:latin typeface="Arial" panose="020B0604020202020204" pitchFamily="34" charset="0"/>
                <a:cs typeface="Arial" panose="020B0604020202020204" pitchFamily="34" charset="0"/>
              </a:rPr>
              <a:t> (association or relationship with a person of a protected group)</a:t>
            </a:r>
          </a:p>
          <a:p>
            <a:pPr marL="0" indent="0">
              <a:buNone/>
            </a:pPr>
            <a:endParaRPr lang="en-US" altLang="en-US" sz="1100" dirty="0">
              <a:latin typeface="Arial" panose="020B0604020202020204" pitchFamily="34" charset="0"/>
              <a:cs typeface="Arial" panose="020B0604020202020204" pitchFamily="34" charset="0"/>
            </a:endParaRPr>
          </a:p>
          <a:p>
            <a:pPr algn="ctr">
              <a:buBlip>
                <a:blip r:embed="rId2">
                  <a:extLst>
                    <a:ext uri="{96DAC541-7B7A-43D3-8B79-37D633B846F1}">
                      <asvg:svgBlip xmlns:asvg="http://schemas.microsoft.com/office/drawing/2016/SVG/main" r:embed="rId3"/>
                    </a:ext>
                  </a:extLst>
                </a:blip>
              </a:buBlip>
            </a:pPr>
            <a:r>
              <a:rPr lang="en-US" altLang="en-US" sz="1100" dirty="0">
                <a:latin typeface="Arial" panose="020B0604020202020204" pitchFamily="34" charset="0"/>
                <a:cs typeface="Arial" panose="020B0604020202020204" pitchFamily="34" charset="0"/>
              </a:rPr>
              <a:t>For more information, visit: </a:t>
            </a:r>
            <a:r>
              <a:rPr lang="en-US" altLang="en-US" sz="11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https://www.eeoc.gov/discrimination-type</a:t>
            </a:r>
            <a:endParaRPr lang="en-US" altLang="en-US" sz="1100" dirty="0">
              <a:solidFill>
                <a:srgbClr val="0070C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0"/>
            <a:ext cx="8229600" cy="838200"/>
          </a:xfrm>
        </p:spPr>
        <p:txBody>
          <a:bodyPr/>
          <a:lstStyle/>
          <a:p>
            <a:pPr eaLnBrk="1" hangingPunct="1"/>
            <a:r>
              <a:rPr lang="en-US" altLang="en-US" sz="2000" b="1" u="sng" dirty="0">
                <a:latin typeface="Arial" panose="020B0604020202020204" pitchFamily="34" charset="0"/>
                <a:cs typeface="Arial" panose="020B0604020202020204" pitchFamily="34" charset="0"/>
              </a:rPr>
              <a:t>Equal Employment Opportunity Discrimination Bases</a:t>
            </a:r>
            <a:br>
              <a:rPr lang="en-US" altLang="en-US" sz="2000" b="1" u="sng" dirty="0">
                <a:latin typeface="Arial" panose="020B0604020202020204" pitchFamily="34" charset="0"/>
                <a:cs typeface="Arial" panose="020B0604020202020204" pitchFamily="34" charset="0"/>
              </a:rPr>
            </a:br>
            <a:endParaRPr lang="en-US" altLang="en-US" sz="2000" b="1" u="sng"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6E38B5C-1E17-268B-B46C-83A0A6EE8631}"/>
              </a:ext>
            </a:extLst>
          </p:cNvPr>
          <p:cNvSpPr>
            <a:spLocks noGrp="1"/>
          </p:cNvSpPr>
          <p:nvPr>
            <p:ph type="sldNum" sz="quarter" idx="12"/>
          </p:nvPr>
        </p:nvSpPr>
        <p:spPr/>
        <p:txBody>
          <a:bodyPr/>
          <a:lstStyle/>
          <a:p>
            <a:fld id="{9C54E713-4D30-4F69-9D04-62996E400222}" type="slidenum">
              <a:rPr lang="en-US" altLang="en-US" smtClean="0"/>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08860" y="1066800"/>
            <a:ext cx="8839200" cy="4267200"/>
          </a:xfrm>
        </p:spPr>
        <p:txBody>
          <a:bodyPr/>
          <a:lstStyle/>
          <a:p>
            <a:pPr>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Employees seeking resolution of alleged unlawful discrimination, harassment or retaliation must contact the servicing EEO Officer:</a:t>
            </a:r>
          </a:p>
          <a:p>
            <a:pPr lvl="1">
              <a:buFont typeface="Wingdings" panose="05000000000000000000" pitchFamily="2" charset="2"/>
              <a:buChar char="q"/>
            </a:pPr>
            <a:r>
              <a:rPr lang="en-US" sz="1600" dirty="0">
                <a:latin typeface="Arial" panose="020B0604020202020204" pitchFamily="34" charset="0"/>
                <a:cs typeface="Arial" panose="020B0604020202020204" pitchFamily="34" charset="0"/>
              </a:rPr>
              <a:t>W</a:t>
            </a:r>
            <a:r>
              <a:rPr lang="en-US" sz="1600" b="0" i="0" u="none" strike="noStrike" dirty="0">
                <a:effectLst/>
                <a:latin typeface="Arial" panose="020B0604020202020204" pitchFamily="34" charset="0"/>
                <a:cs typeface="Arial" panose="020B0604020202020204" pitchFamily="34" charset="0"/>
              </a:rPr>
              <a:t>ithin 45 calendar days of the alleged discrimination, </a:t>
            </a:r>
          </a:p>
          <a:p>
            <a:pPr lvl="1">
              <a:buFont typeface="Wingdings" panose="05000000000000000000" pitchFamily="2" charset="2"/>
              <a:buChar char="q"/>
            </a:pPr>
            <a:r>
              <a:rPr lang="en-US" sz="1600" dirty="0">
                <a:latin typeface="Arial" panose="020B0604020202020204" pitchFamily="34" charset="0"/>
                <a:cs typeface="Arial" panose="020B0604020202020204" pitchFamily="34" charset="0"/>
              </a:rPr>
              <a:t>O</a:t>
            </a:r>
            <a:r>
              <a:rPr lang="en-US" sz="1600" b="0" i="0" u="none" strike="noStrike" dirty="0">
                <a:effectLst/>
                <a:latin typeface="Arial" panose="020B0604020202020204" pitchFamily="34" charset="0"/>
                <a:cs typeface="Arial" panose="020B0604020202020204" pitchFamily="34" charset="0"/>
              </a:rPr>
              <a:t>r of the date the employee first became aware of the alleged discrimination, </a:t>
            </a:r>
          </a:p>
          <a:p>
            <a:pPr lvl="1">
              <a:buFont typeface="Wingdings" panose="05000000000000000000" pitchFamily="2" charset="2"/>
              <a:buChar char="q"/>
            </a:pPr>
            <a:r>
              <a:rPr lang="en-US" sz="1600" dirty="0">
                <a:latin typeface="Arial" panose="020B0604020202020204" pitchFamily="34" charset="0"/>
                <a:cs typeface="Arial" panose="020B0604020202020204" pitchFamily="34" charset="0"/>
              </a:rPr>
              <a:t>O</a:t>
            </a:r>
            <a:r>
              <a:rPr lang="en-US" sz="1600" b="0" i="0" u="none" strike="noStrike" dirty="0">
                <a:effectLst/>
                <a:latin typeface="Arial" panose="020B0604020202020204" pitchFamily="34" charset="0"/>
                <a:cs typeface="Arial" panose="020B0604020202020204" pitchFamily="34" charset="0"/>
              </a:rPr>
              <a:t>r in the case of alleged ongoing discrimination, within 45 calendar days of the most recent incident of alleged discrimination.</a:t>
            </a:r>
            <a:br>
              <a:rPr lang="en-US" sz="1600" b="0" i="0" u="none" strike="noStrike" dirty="0">
                <a:effectLst/>
                <a:latin typeface="Arial" panose="020B0604020202020204" pitchFamily="34" charset="0"/>
                <a:cs typeface="Arial" panose="020B0604020202020204" pitchFamily="34" charset="0"/>
              </a:rPr>
            </a:br>
            <a:endParaRPr lang="en-US" sz="1600" b="0" i="0" u="none" strike="noStrike" dirty="0">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Employees covered by a Collective Bargaining Agreement who choose to pursue a discrimination complaint under the administrative grievance process may not also pursue an EEO complaint on the same matter under Title VII law. </a:t>
            </a:r>
            <a:br>
              <a:rPr lang="en-US" sz="1600" b="0" i="0" u="none" strike="noStrike" dirty="0">
                <a:effectLst/>
                <a:latin typeface="Arial" panose="020B0604020202020204" pitchFamily="34" charset="0"/>
                <a:cs typeface="Arial" panose="020B0604020202020204" pitchFamily="34" charset="0"/>
              </a:rPr>
            </a:br>
            <a:endParaRPr lang="en-US" sz="1600" b="0" i="0" u="none" strike="noStrike" dirty="0">
              <a:effectLst/>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Employees alleging age discrimination are not required to pursue a complaint through the EEO administrative process. They also have the option of filing in Federal District Court.  </a:t>
            </a:r>
          </a:p>
          <a:p>
            <a:pPr lvl="1">
              <a:buFont typeface="Wingdings" panose="05000000000000000000" pitchFamily="2" charset="2"/>
              <a:buChar char="q"/>
            </a:pPr>
            <a:r>
              <a:rPr lang="en-US" sz="1600" b="0" i="0" u="none" strike="noStrike" dirty="0">
                <a:effectLst/>
                <a:latin typeface="Arial" panose="020B0604020202020204" pitchFamily="34" charset="0"/>
                <a:cs typeface="Arial" panose="020B0604020202020204" pitchFamily="34" charset="0"/>
              </a:rPr>
              <a:t>If employee elects to proceed directly to Federal District Court, they must give the Equal Employment Opportunity Commission notice of intent to sue within 180 calendar days of the date of the alleged discrimination.</a:t>
            </a:r>
            <a:r>
              <a:rPr lang="en-US" sz="1600" dirty="0">
                <a:latin typeface="Arial" panose="020B0604020202020204" pitchFamily="34" charset="0"/>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2EA47A-7876-4BD7-4CB1-F1B25E9EBABF}"/>
              </a:ext>
            </a:extLst>
          </p:cNvPr>
          <p:cNvSpPr txBox="1"/>
          <p:nvPr/>
        </p:nvSpPr>
        <p:spPr>
          <a:xfrm>
            <a:off x="1604058" y="5589656"/>
            <a:ext cx="6015942" cy="646331"/>
          </a:xfrm>
          <a:prstGeom prst="rect">
            <a:avLst/>
          </a:prstGeom>
          <a:noFill/>
        </p:spPr>
        <p:txBody>
          <a:bodyPr wrap="none" rtlCol="0">
            <a:spAutoFit/>
          </a:bodyPr>
          <a:lstStyle/>
          <a:p>
            <a:r>
              <a:rPr lang="en-US" sz="1200" b="0" i="0" u="none" strike="noStrike" dirty="0">
                <a:effectLst/>
                <a:cs typeface="Arial" panose="020B0604020202020204" pitchFamily="34" charset="0"/>
              </a:rPr>
              <a:t>For procedures and time limits for initiating an EEO complaint see AR 690-600 or </a:t>
            </a:r>
          </a:p>
          <a:p>
            <a:r>
              <a:rPr lang="en-US" sz="1200" b="0" i="0" u="none" strike="noStrike" dirty="0">
                <a:effectLst/>
                <a:cs typeface="Arial" panose="020B0604020202020204" pitchFamily="34" charset="0"/>
              </a:rPr>
              <a:t>visit:  </a:t>
            </a:r>
            <a:r>
              <a:rPr lang="en-US" sz="1200" b="0" i="0" u="none" strike="noStrike" dirty="0">
                <a:effectLst/>
                <a:cs typeface="Arial" panose="020B0604020202020204" pitchFamily="34" charset="0"/>
                <a:hlinkClick r:id="rId2">
                  <a:extLst>
                    <a:ext uri="{A12FA001-AC4F-418D-AE19-62706E023703}">
                      <ahyp:hlinkClr xmlns:ahyp="http://schemas.microsoft.com/office/drawing/2018/hyperlinkcolor" val="tx"/>
                    </a:ext>
                  </a:extLst>
                </a:hlinkClick>
              </a:rPr>
              <a:t>https://www.eeoc.gov/publications/federal-eeo-complaint-processing-procedures</a:t>
            </a:r>
            <a:endParaRPr lang="en-US" sz="1200" b="0" i="0" u="none" strike="noStrike" dirty="0">
              <a:effectLst/>
              <a:cs typeface="Arial" panose="020B0604020202020204" pitchFamily="34" charset="0"/>
            </a:endParaRPr>
          </a:p>
          <a:p>
            <a:endParaRPr lang="en-US" sz="1200" dirty="0">
              <a:cs typeface="Arial" panose="020B0604020202020204" pitchFamily="34" charset="0"/>
            </a:endParaRPr>
          </a:p>
        </p:txBody>
      </p:sp>
      <p:sp>
        <p:nvSpPr>
          <p:cNvPr id="8" name="Rectangle 4">
            <a:extLst>
              <a:ext uri="{FF2B5EF4-FFF2-40B4-BE49-F238E27FC236}">
                <a16:creationId xmlns:a16="http://schemas.microsoft.com/office/drawing/2014/main" id="{E37D28CE-C18F-897C-A81B-9EF50EC1052A}"/>
              </a:ext>
            </a:extLst>
          </p:cNvPr>
          <p:cNvSpPr>
            <a:spLocks noChangeArrowheads="1"/>
          </p:cNvSpPr>
          <p:nvPr/>
        </p:nvSpPr>
        <p:spPr bwMode="auto">
          <a:xfrm>
            <a:off x="0" y="87868"/>
            <a:ext cx="9144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u="sng" dirty="0">
                <a:cs typeface="Arial" panose="020B0604020202020204" pitchFamily="34" charset="0"/>
              </a:rPr>
              <a:t>Reporting Alleged Discrimination</a:t>
            </a:r>
          </a:p>
        </p:txBody>
      </p:sp>
      <p:sp>
        <p:nvSpPr>
          <p:cNvPr id="2" name="Slide Number Placeholder 1">
            <a:extLst>
              <a:ext uri="{FF2B5EF4-FFF2-40B4-BE49-F238E27FC236}">
                <a16:creationId xmlns:a16="http://schemas.microsoft.com/office/drawing/2014/main" id="{E03BCAFD-881F-F9FF-4350-757970F4172A}"/>
              </a:ext>
            </a:extLst>
          </p:cNvPr>
          <p:cNvSpPr>
            <a:spLocks noGrp="1"/>
          </p:cNvSpPr>
          <p:nvPr>
            <p:ph type="sldNum" sz="quarter" idx="12"/>
          </p:nvPr>
        </p:nvSpPr>
        <p:spPr/>
        <p:txBody>
          <a:bodyPr/>
          <a:lstStyle/>
          <a:p>
            <a:fld id="{9C54E713-4D30-4F69-9D04-62996E400222}" type="slidenum">
              <a:rPr lang="en-US" altLang="en-US" smtClean="0"/>
              <a:pPr/>
              <a:t>9</a:t>
            </a:fld>
            <a:endParaRPr lang="en-US" altLang="en-US" dirty="0"/>
          </a:p>
        </p:txBody>
      </p:sp>
    </p:spTree>
    <p:extLst>
      <p:ext uri="{BB962C8B-B14F-4D97-AF65-F5344CB8AC3E}">
        <p14:creationId xmlns:p14="http://schemas.microsoft.com/office/powerpoint/2010/main" val="2530673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b2dafc-8e16-44ac-9e0b-ad3db8ec4018" xsi:nil="true"/>
    <_ip_UnifiedCompliancePolicyUIAction xmlns="http://schemas.microsoft.com/sharepoint/v3" xsi:nil="true"/>
    <lcf76f155ced4ddcb4097134ff3c332f xmlns="29218577-dddd-4965-894a-f7a1edd8ab66">
      <Terms xmlns="http://schemas.microsoft.com/office/infopath/2007/PartnerControls"/>
    </lcf76f155ced4ddcb4097134ff3c332f>
    <ActionCoding xmlns="29218577-dddd-4965-894a-f7a1edd8ab66"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C3607326A7414D80CE1D38F3008DE0" ma:contentTypeVersion="20" ma:contentTypeDescription="Create a new document." ma:contentTypeScope="" ma:versionID="d68c3957585f1a430a08d5b66189a514">
  <xsd:schema xmlns:xsd="http://www.w3.org/2001/XMLSchema" xmlns:xs="http://www.w3.org/2001/XMLSchema" xmlns:p="http://schemas.microsoft.com/office/2006/metadata/properties" xmlns:ns1="http://schemas.microsoft.com/sharepoint/v3" xmlns:ns2="29218577-dddd-4965-894a-f7a1edd8ab66" xmlns:ns3="dbb2dafc-8e16-44ac-9e0b-ad3db8ec4018" targetNamespace="http://schemas.microsoft.com/office/2006/metadata/properties" ma:root="true" ma:fieldsID="74d58ccfc5cbeed14d589ce7ff16f76e" ns1:_="" ns2:_="" ns3:_="">
    <xsd:import namespace="http://schemas.microsoft.com/sharepoint/v3"/>
    <xsd:import namespace="29218577-dddd-4965-894a-f7a1edd8ab66"/>
    <xsd:import namespace="dbb2dafc-8e16-44ac-9e0b-ad3db8ec40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ActionCod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218577-dddd-4965-894a-f7a1edd8ab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ActionCoding" ma:index="23" nillable="true" ma:displayName="Action Coding" ma:format="Dropdown" ma:internalName="ActionCoding">
      <xsd:simpleType>
        <xsd:restriction base="dms:Choice">
          <xsd:enumeration value="Coded"/>
          <xsd:enumeration value="Not Coded"/>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b2dafc-8e16-44ac-9e0b-ad3db8ec40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258b65c-057b-429d-b7a0-39d159ab4937}" ma:internalName="TaxCatchAll" ma:showField="CatchAllData" ma:web="dbb2dafc-8e16-44ac-9e0b-ad3db8ec401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59A6E-826B-4B7D-B0FF-D94F7A999493}">
  <ds:schemaRefs>
    <ds:schemaRef ds:uri="http://schemas.microsoft.com/office/2006/metadata/properties"/>
    <ds:schemaRef ds:uri="http://schemas.microsoft.com/office/infopath/2007/PartnerControls"/>
    <ds:schemaRef ds:uri="dbb2dafc-8e16-44ac-9e0b-ad3db8ec4018"/>
    <ds:schemaRef ds:uri="http://schemas.microsoft.com/sharepoint/v3"/>
    <ds:schemaRef ds:uri="29218577-dddd-4965-894a-f7a1edd8ab66"/>
  </ds:schemaRefs>
</ds:datastoreItem>
</file>

<file path=customXml/itemProps2.xml><?xml version="1.0" encoding="utf-8"?>
<ds:datastoreItem xmlns:ds="http://schemas.openxmlformats.org/officeDocument/2006/customXml" ds:itemID="{179DFC57-8E3F-4E42-B143-9401B3E84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218577-dddd-4965-894a-f7a1edd8ab66"/>
    <ds:schemaRef ds:uri="dbb2dafc-8e16-44ac-9e0b-ad3db8ec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40B197-A69D-4825-9075-E3AAFC279989}">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5614</TotalTime>
  <Words>4716</Words>
  <Application>Microsoft Office PowerPoint</Application>
  <PresentationFormat>On-screen Show (4:3)</PresentationFormat>
  <Paragraphs>473</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Gulim</vt:lpstr>
      <vt:lpstr>ＭＳ Ｐゴシック</vt:lpstr>
      <vt:lpstr>Arial</vt:lpstr>
      <vt:lpstr>Calibri</vt:lpstr>
      <vt:lpstr>Wingdings</vt:lpstr>
      <vt:lpstr>Office Theme</vt:lpstr>
      <vt:lpstr>1_Office Theme</vt:lpstr>
      <vt:lpstr>Army  Equal Employment Opportunity (EEO),  Anti-Harassment (AH), and  Notification and Federal Employee  Anti-Discrimination and Retaliation  (No FEAR) Act  Training  for Supervisors </vt:lpstr>
      <vt:lpstr>PowerPoint Presentation</vt:lpstr>
      <vt:lpstr>The No FEAR Act</vt:lpstr>
      <vt:lpstr>PowerPoint Presentation</vt:lpstr>
      <vt:lpstr>Army EEO Policy and Procedures</vt:lpstr>
      <vt:lpstr>PowerPoint Presentation</vt:lpstr>
      <vt:lpstr>PowerPoint Presentation</vt:lpstr>
      <vt:lpstr>Equal Employment Opportunity Discrimination Bases </vt:lpstr>
      <vt:lpstr>PowerPoint Presentation</vt:lpstr>
      <vt:lpstr> EEO Complaint Process</vt:lpstr>
      <vt:lpstr> Equal Employment Opportunity</vt:lpstr>
      <vt:lpstr>PowerPoint Presentation</vt:lpstr>
      <vt:lpstr>Reasonable Accommodations</vt:lpstr>
      <vt:lpstr>Reasonable Accommodations</vt:lpstr>
      <vt:lpstr>Reasonable Accommodations and Personal Assistance Services</vt:lpstr>
      <vt:lpstr>Reasonable Accommodations and Personal Assistance Services</vt:lpstr>
      <vt:lpstr>Reasonable Accommodations and Personal Assistance Services</vt:lpstr>
      <vt:lpstr>Reasonable Accommodations and Personal Assistance Services</vt:lpstr>
      <vt:lpstr>PowerPoint Presentation</vt:lpstr>
      <vt:lpstr>Harassment</vt:lpstr>
      <vt:lpstr>Harassment</vt:lpstr>
      <vt:lpstr>Harassment</vt:lpstr>
      <vt:lpstr>Harassment</vt:lpstr>
      <vt:lpstr>Harassment</vt:lpstr>
      <vt:lpstr>Harassment</vt:lpstr>
      <vt:lpstr>Harassment</vt:lpstr>
      <vt:lpstr>PowerPoint Presentation</vt:lpstr>
      <vt:lpstr>PowerPoint Presentation</vt:lpstr>
      <vt:lpstr>Prohibited Personnel Practices</vt:lpstr>
      <vt:lpstr>PowerPoint Presentation</vt:lpstr>
      <vt:lpstr>Whistleblower Protections </vt:lpstr>
      <vt:lpstr>Whistleblower Protections </vt:lpstr>
      <vt:lpstr>PowerPoint Presentation</vt:lpstr>
      <vt:lpstr>Merit Systems Protection Board</vt:lpstr>
      <vt:lpstr>Merit Systems Protection Board</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Employment Opportunity,  Anti-Harassment  and No FEAR Training</dc:title>
  <dc:creator>Army User</dc:creator>
  <cp:lastModifiedBy>McCall, Angela D Ms CIV NG MO ARNG</cp:lastModifiedBy>
  <cp:revision>322</cp:revision>
  <dcterms:created xsi:type="dcterms:W3CDTF">2011-07-06T20:08:42Z</dcterms:created>
  <dcterms:modified xsi:type="dcterms:W3CDTF">2024-05-14T16:21:18Z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0x01010049C326BB5A4C904B800D84D058DCE70E</vt:lpwstr>
  </property>
  <property fmtid="{D5CDD505-2E9C-101B-9397-08002B2CF9AE}" pid="3" name="MediaServiceImageTags">
    <vt:lpwstr/>
  </property>
</Properties>
</file>